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04" r:id="rId4"/>
  </p:sldMasterIdLst>
  <p:notesMasterIdLst>
    <p:notesMasterId r:id="rId32"/>
  </p:notesMasterIdLst>
  <p:sldIdLst>
    <p:sldId id="256" r:id="rId5"/>
    <p:sldId id="288" r:id="rId6"/>
    <p:sldId id="257" r:id="rId7"/>
    <p:sldId id="293" r:id="rId8"/>
    <p:sldId id="294" r:id="rId9"/>
    <p:sldId id="291" r:id="rId10"/>
    <p:sldId id="292" r:id="rId11"/>
    <p:sldId id="296" r:id="rId12"/>
    <p:sldId id="283" r:id="rId13"/>
    <p:sldId id="298" r:id="rId14"/>
    <p:sldId id="262" r:id="rId15"/>
    <p:sldId id="303" r:id="rId16"/>
    <p:sldId id="304" r:id="rId17"/>
    <p:sldId id="309" r:id="rId18"/>
    <p:sldId id="305" r:id="rId19"/>
    <p:sldId id="300" r:id="rId20"/>
    <p:sldId id="306" r:id="rId21"/>
    <p:sldId id="295" r:id="rId22"/>
    <p:sldId id="268" r:id="rId23"/>
    <p:sldId id="307" r:id="rId24"/>
    <p:sldId id="270" r:id="rId25"/>
    <p:sldId id="272" r:id="rId26"/>
    <p:sldId id="273" r:id="rId27"/>
    <p:sldId id="302" r:id="rId28"/>
    <p:sldId id="271" r:id="rId29"/>
    <p:sldId id="269" r:id="rId30"/>
    <p:sldId id="308" r:id="rId31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F21C8C-DFEE-4111-AB53-07F90DF512ED}">
          <p14:sldIdLst>
            <p14:sldId id="256"/>
            <p14:sldId id="288"/>
            <p14:sldId id="257"/>
            <p14:sldId id="293"/>
            <p14:sldId id="294"/>
            <p14:sldId id="291"/>
            <p14:sldId id="292"/>
            <p14:sldId id="296"/>
            <p14:sldId id="283"/>
            <p14:sldId id="298"/>
            <p14:sldId id="262"/>
            <p14:sldId id="303"/>
            <p14:sldId id="304"/>
            <p14:sldId id="309"/>
            <p14:sldId id="305"/>
            <p14:sldId id="300"/>
            <p14:sldId id="306"/>
            <p14:sldId id="295"/>
            <p14:sldId id="268"/>
            <p14:sldId id="307"/>
            <p14:sldId id="270"/>
            <p14:sldId id="272"/>
            <p14:sldId id="273"/>
            <p14:sldId id="302"/>
            <p14:sldId id="271"/>
            <p14:sldId id="269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00FF"/>
    <a:srgbClr val="123CEE"/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0B81EE-0626-437C-8FF1-99A89C9C5A0E}" v="10" dt="2019-10-10T18:42:52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4"/>
    <p:restoredTop sz="93061"/>
  </p:normalViewPr>
  <p:slideViewPr>
    <p:cSldViewPr snapToGrid="0">
      <p:cViewPr varScale="1">
        <p:scale>
          <a:sx n="159" d="100"/>
          <a:sy n="159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0EDE1-A762-450F-83C8-60FC90B09AF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334C21A3-5824-48AE-8A81-B5D20814817B}">
      <dgm:prSet phldrT="[Text]"/>
      <dgm:spPr/>
      <dgm:t>
        <a:bodyPr/>
        <a:lstStyle/>
        <a:p>
          <a:r>
            <a:rPr lang="en-US" dirty="0"/>
            <a:t>TBT</a:t>
          </a:r>
        </a:p>
      </dgm:t>
    </dgm:pt>
    <dgm:pt modelId="{F8CB3C8D-5A00-4FC3-BD8E-582CE45DBC12}" type="parTrans" cxnId="{32C0C7D0-49C3-4AE4-BE1D-4BCED0516E2A}">
      <dgm:prSet/>
      <dgm:spPr/>
      <dgm:t>
        <a:bodyPr/>
        <a:lstStyle/>
        <a:p>
          <a:endParaRPr lang="en-US"/>
        </a:p>
      </dgm:t>
    </dgm:pt>
    <dgm:pt modelId="{0C62CEAD-A341-4DDB-B834-4E04B0975898}" type="sibTrans" cxnId="{32C0C7D0-49C3-4AE4-BE1D-4BCED0516E2A}">
      <dgm:prSet/>
      <dgm:spPr/>
      <dgm:t>
        <a:bodyPr/>
        <a:lstStyle/>
        <a:p>
          <a:endParaRPr lang="en-US"/>
        </a:p>
      </dgm:t>
    </dgm:pt>
    <dgm:pt modelId="{550E74DD-EA7D-4221-8818-69AAA4A8ECD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ILT</a:t>
          </a:r>
        </a:p>
      </dgm:t>
    </dgm:pt>
    <dgm:pt modelId="{AC45C59D-AB64-4761-BE09-30344F164713}" type="parTrans" cxnId="{DD7B47C6-769A-4074-9C7E-40AC712A20DE}">
      <dgm:prSet/>
      <dgm:spPr/>
      <dgm:t>
        <a:bodyPr/>
        <a:lstStyle/>
        <a:p>
          <a:endParaRPr lang="en-US"/>
        </a:p>
      </dgm:t>
    </dgm:pt>
    <dgm:pt modelId="{766D9FAA-E44E-4F7B-9C4C-79CEF52B968E}" type="sibTrans" cxnId="{DD7B47C6-769A-4074-9C7E-40AC712A20DE}">
      <dgm:prSet/>
      <dgm:spPr/>
      <dgm:t>
        <a:bodyPr/>
        <a:lstStyle/>
        <a:p>
          <a:endParaRPr lang="en-US"/>
        </a:p>
      </dgm:t>
    </dgm:pt>
    <dgm:pt modelId="{8E4856F0-C834-4BF0-A20C-D193573E3AD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DLT</a:t>
          </a:r>
        </a:p>
      </dgm:t>
    </dgm:pt>
    <dgm:pt modelId="{6445A008-96B8-4FC7-84DA-FE80CD3A2773}" type="parTrans" cxnId="{BFC3616F-FCDF-484B-90FC-D134BD5EC33E}">
      <dgm:prSet/>
      <dgm:spPr/>
      <dgm:t>
        <a:bodyPr/>
        <a:lstStyle/>
        <a:p>
          <a:endParaRPr lang="en-US"/>
        </a:p>
      </dgm:t>
    </dgm:pt>
    <dgm:pt modelId="{A2FB34FA-284D-457B-9C9B-05E91087F1DC}" type="sibTrans" cxnId="{BFC3616F-FCDF-484B-90FC-D134BD5EC33E}">
      <dgm:prSet/>
      <dgm:spPr/>
      <dgm:t>
        <a:bodyPr/>
        <a:lstStyle/>
        <a:p>
          <a:endParaRPr lang="en-US"/>
        </a:p>
      </dgm:t>
    </dgm:pt>
    <dgm:pt modelId="{649BB5D4-4672-4FDC-B4D1-FBF3750D23CE}" type="pres">
      <dgm:prSet presAssocID="{6FF0EDE1-A762-450F-83C8-60FC90B09AF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4AE087-A714-4D2C-AB94-B3ADDAEC85B0}" type="pres">
      <dgm:prSet presAssocID="{334C21A3-5824-48AE-8A81-B5D20814817B}" presName="gear1" presStyleLbl="node1" presStyleIdx="0" presStyleCnt="3">
        <dgm:presLayoutVars>
          <dgm:chMax val="1"/>
          <dgm:bulletEnabled val="1"/>
        </dgm:presLayoutVars>
      </dgm:prSet>
      <dgm:spPr/>
    </dgm:pt>
    <dgm:pt modelId="{9D167EF9-C64D-45A1-892A-23F5E4E8535D}" type="pres">
      <dgm:prSet presAssocID="{334C21A3-5824-48AE-8A81-B5D20814817B}" presName="gear1srcNode" presStyleLbl="node1" presStyleIdx="0" presStyleCnt="3"/>
      <dgm:spPr/>
    </dgm:pt>
    <dgm:pt modelId="{D563E2B3-8D50-4CEE-90FC-E049F0241A5D}" type="pres">
      <dgm:prSet presAssocID="{334C21A3-5824-48AE-8A81-B5D20814817B}" presName="gear1dstNode" presStyleLbl="node1" presStyleIdx="0" presStyleCnt="3"/>
      <dgm:spPr/>
    </dgm:pt>
    <dgm:pt modelId="{CCD783A6-54ED-4F23-9F7D-587A8D70103D}" type="pres">
      <dgm:prSet presAssocID="{550E74DD-EA7D-4221-8818-69AAA4A8ECDE}" presName="gear2" presStyleLbl="node1" presStyleIdx="1" presStyleCnt="3">
        <dgm:presLayoutVars>
          <dgm:chMax val="1"/>
          <dgm:bulletEnabled val="1"/>
        </dgm:presLayoutVars>
      </dgm:prSet>
      <dgm:spPr/>
    </dgm:pt>
    <dgm:pt modelId="{315FB725-0F57-4835-B5F6-D3558CF2EB66}" type="pres">
      <dgm:prSet presAssocID="{550E74DD-EA7D-4221-8818-69AAA4A8ECDE}" presName="gear2srcNode" presStyleLbl="node1" presStyleIdx="1" presStyleCnt="3"/>
      <dgm:spPr/>
    </dgm:pt>
    <dgm:pt modelId="{2ADC6905-8C71-4929-BAFA-D1BB9E4BDB30}" type="pres">
      <dgm:prSet presAssocID="{550E74DD-EA7D-4221-8818-69AAA4A8ECDE}" presName="gear2dstNode" presStyleLbl="node1" presStyleIdx="1" presStyleCnt="3"/>
      <dgm:spPr/>
    </dgm:pt>
    <dgm:pt modelId="{A0EBE8FC-F3F0-453D-A347-5B995E8F655F}" type="pres">
      <dgm:prSet presAssocID="{8E4856F0-C834-4BF0-A20C-D193573E3AD4}" presName="gear3" presStyleLbl="node1" presStyleIdx="2" presStyleCnt="3"/>
      <dgm:spPr/>
    </dgm:pt>
    <dgm:pt modelId="{21B73F6C-AC3F-46CD-BAF7-E0F2EA076FBA}" type="pres">
      <dgm:prSet presAssocID="{8E4856F0-C834-4BF0-A20C-D193573E3AD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FBB8C0E-FEE9-40C0-B523-D95A3E9B226C}" type="pres">
      <dgm:prSet presAssocID="{8E4856F0-C834-4BF0-A20C-D193573E3AD4}" presName="gear3srcNode" presStyleLbl="node1" presStyleIdx="2" presStyleCnt="3"/>
      <dgm:spPr/>
    </dgm:pt>
    <dgm:pt modelId="{AD6A51AF-83B7-4C00-A013-22721929D211}" type="pres">
      <dgm:prSet presAssocID="{8E4856F0-C834-4BF0-A20C-D193573E3AD4}" presName="gear3dstNode" presStyleLbl="node1" presStyleIdx="2" presStyleCnt="3"/>
      <dgm:spPr/>
    </dgm:pt>
    <dgm:pt modelId="{B39C4B02-772F-4498-88C1-4ED405B78882}" type="pres">
      <dgm:prSet presAssocID="{0C62CEAD-A341-4DDB-B834-4E04B0975898}" presName="connector1" presStyleLbl="sibTrans2D1" presStyleIdx="0" presStyleCnt="3"/>
      <dgm:spPr/>
    </dgm:pt>
    <dgm:pt modelId="{D59B930C-C295-4FDF-8182-7BD73EE7B365}" type="pres">
      <dgm:prSet presAssocID="{766D9FAA-E44E-4F7B-9C4C-79CEF52B968E}" presName="connector2" presStyleLbl="sibTrans2D1" presStyleIdx="1" presStyleCnt="3"/>
      <dgm:spPr/>
    </dgm:pt>
    <dgm:pt modelId="{44410B6A-E261-4430-87CA-50BCF25D44A2}" type="pres">
      <dgm:prSet presAssocID="{A2FB34FA-284D-457B-9C9B-05E91087F1DC}" presName="connector3" presStyleLbl="sibTrans2D1" presStyleIdx="2" presStyleCnt="3"/>
      <dgm:spPr/>
    </dgm:pt>
  </dgm:ptLst>
  <dgm:cxnLst>
    <dgm:cxn modelId="{163F1A01-4491-42C3-B341-6B94F03A61BA}" type="presOf" srcId="{8E4856F0-C834-4BF0-A20C-D193573E3AD4}" destId="{21B73F6C-AC3F-46CD-BAF7-E0F2EA076FBA}" srcOrd="1" destOrd="0" presId="urn:microsoft.com/office/officeart/2005/8/layout/gear1"/>
    <dgm:cxn modelId="{DEBEA403-8054-4E8D-B26E-55798E483CFB}" type="presOf" srcId="{334C21A3-5824-48AE-8A81-B5D20814817B}" destId="{9D167EF9-C64D-45A1-892A-23F5E4E8535D}" srcOrd="1" destOrd="0" presId="urn:microsoft.com/office/officeart/2005/8/layout/gear1"/>
    <dgm:cxn modelId="{01F6DA0A-FDBE-4372-BCF8-D975BD3201CE}" type="presOf" srcId="{8E4856F0-C834-4BF0-A20C-D193573E3AD4}" destId="{0FBB8C0E-FEE9-40C0-B523-D95A3E9B226C}" srcOrd="2" destOrd="0" presId="urn:microsoft.com/office/officeart/2005/8/layout/gear1"/>
    <dgm:cxn modelId="{C020F30F-51FF-4031-8CE4-4B7DAC0F70B6}" type="presOf" srcId="{334C21A3-5824-48AE-8A81-B5D20814817B}" destId="{D44AE087-A714-4D2C-AB94-B3ADDAEC85B0}" srcOrd="0" destOrd="0" presId="urn:microsoft.com/office/officeart/2005/8/layout/gear1"/>
    <dgm:cxn modelId="{049E6A1A-C6EC-464E-AA6B-5DF74BC785FC}" type="presOf" srcId="{334C21A3-5824-48AE-8A81-B5D20814817B}" destId="{D563E2B3-8D50-4CEE-90FC-E049F0241A5D}" srcOrd="2" destOrd="0" presId="urn:microsoft.com/office/officeart/2005/8/layout/gear1"/>
    <dgm:cxn modelId="{C09EDC3A-4277-4531-BFCF-DFD3C5F4F1F3}" type="presOf" srcId="{8E4856F0-C834-4BF0-A20C-D193573E3AD4}" destId="{AD6A51AF-83B7-4C00-A013-22721929D211}" srcOrd="3" destOrd="0" presId="urn:microsoft.com/office/officeart/2005/8/layout/gear1"/>
    <dgm:cxn modelId="{BFC3616F-FCDF-484B-90FC-D134BD5EC33E}" srcId="{6FF0EDE1-A762-450F-83C8-60FC90B09AF9}" destId="{8E4856F0-C834-4BF0-A20C-D193573E3AD4}" srcOrd="2" destOrd="0" parTransId="{6445A008-96B8-4FC7-84DA-FE80CD3A2773}" sibTransId="{A2FB34FA-284D-457B-9C9B-05E91087F1DC}"/>
    <dgm:cxn modelId="{A876907A-081C-4DF4-9DAF-18D5C8A82A90}" type="presOf" srcId="{6FF0EDE1-A762-450F-83C8-60FC90B09AF9}" destId="{649BB5D4-4672-4FDC-B4D1-FBF3750D23CE}" srcOrd="0" destOrd="0" presId="urn:microsoft.com/office/officeart/2005/8/layout/gear1"/>
    <dgm:cxn modelId="{3BD0689F-2185-40B6-8FDA-1F7C6B590676}" type="presOf" srcId="{0C62CEAD-A341-4DDB-B834-4E04B0975898}" destId="{B39C4B02-772F-4498-88C1-4ED405B78882}" srcOrd="0" destOrd="0" presId="urn:microsoft.com/office/officeart/2005/8/layout/gear1"/>
    <dgm:cxn modelId="{FFB831B0-6E16-47A5-9ED0-943F2E7DEA3D}" type="presOf" srcId="{550E74DD-EA7D-4221-8818-69AAA4A8ECDE}" destId="{2ADC6905-8C71-4929-BAFA-D1BB9E4BDB30}" srcOrd="2" destOrd="0" presId="urn:microsoft.com/office/officeart/2005/8/layout/gear1"/>
    <dgm:cxn modelId="{CB7472B2-AD20-43F0-9807-D1744D7F6FCC}" type="presOf" srcId="{A2FB34FA-284D-457B-9C9B-05E91087F1DC}" destId="{44410B6A-E261-4430-87CA-50BCF25D44A2}" srcOrd="0" destOrd="0" presId="urn:microsoft.com/office/officeart/2005/8/layout/gear1"/>
    <dgm:cxn modelId="{DD7B47C6-769A-4074-9C7E-40AC712A20DE}" srcId="{6FF0EDE1-A762-450F-83C8-60FC90B09AF9}" destId="{550E74DD-EA7D-4221-8818-69AAA4A8ECDE}" srcOrd="1" destOrd="0" parTransId="{AC45C59D-AB64-4761-BE09-30344F164713}" sibTransId="{766D9FAA-E44E-4F7B-9C4C-79CEF52B968E}"/>
    <dgm:cxn modelId="{32C0C7D0-49C3-4AE4-BE1D-4BCED0516E2A}" srcId="{6FF0EDE1-A762-450F-83C8-60FC90B09AF9}" destId="{334C21A3-5824-48AE-8A81-B5D20814817B}" srcOrd="0" destOrd="0" parTransId="{F8CB3C8D-5A00-4FC3-BD8E-582CE45DBC12}" sibTransId="{0C62CEAD-A341-4DDB-B834-4E04B0975898}"/>
    <dgm:cxn modelId="{87FC3CDE-724C-488F-80B4-33AA53F8E55A}" type="presOf" srcId="{766D9FAA-E44E-4F7B-9C4C-79CEF52B968E}" destId="{D59B930C-C295-4FDF-8182-7BD73EE7B365}" srcOrd="0" destOrd="0" presId="urn:microsoft.com/office/officeart/2005/8/layout/gear1"/>
    <dgm:cxn modelId="{4B0273E6-7489-4AA6-8259-FCC1FE5EC67A}" type="presOf" srcId="{550E74DD-EA7D-4221-8818-69AAA4A8ECDE}" destId="{315FB725-0F57-4835-B5F6-D3558CF2EB66}" srcOrd="1" destOrd="0" presId="urn:microsoft.com/office/officeart/2005/8/layout/gear1"/>
    <dgm:cxn modelId="{066D2FED-977D-412B-A1A7-10CB68282A8D}" type="presOf" srcId="{550E74DD-EA7D-4221-8818-69AAA4A8ECDE}" destId="{CCD783A6-54ED-4F23-9F7D-587A8D70103D}" srcOrd="0" destOrd="0" presId="urn:microsoft.com/office/officeart/2005/8/layout/gear1"/>
    <dgm:cxn modelId="{07DCE1F6-2F94-457D-9EF0-FA0F20F875E0}" type="presOf" srcId="{8E4856F0-C834-4BF0-A20C-D193573E3AD4}" destId="{A0EBE8FC-F3F0-453D-A347-5B995E8F655F}" srcOrd="0" destOrd="0" presId="urn:microsoft.com/office/officeart/2005/8/layout/gear1"/>
    <dgm:cxn modelId="{D5889ADA-2C15-4A19-8467-FC81CD214745}" type="presParOf" srcId="{649BB5D4-4672-4FDC-B4D1-FBF3750D23CE}" destId="{D44AE087-A714-4D2C-AB94-B3ADDAEC85B0}" srcOrd="0" destOrd="0" presId="urn:microsoft.com/office/officeart/2005/8/layout/gear1"/>
    <dgm:cxn modelId="{9865ECD0-9818-49FA-9361-206B3CDDAB41}" type="presParOf" srcId="{649BB5D4-4672-4FDC-B4D1-FBF3750D23CE}" destId="{9D167EF9-C64D-45A1-892A-23F5E4E8535D}" srcOrd="1" destOrd="0" presId="urn:microsoft.com/office/officeart/2005/8/layout/gear1"/>
    <dgm:cxn modelId="{0A196ADC-381F-46E7-9CBB-0390E274E571}" type="presParOf" srcId="{649BB5D4-4672-4FDC-B4D1-FBF3750D23CE}" destId="{D563E2B3-8D50-4CEE-90FC-E049F0241A5D}" srcOrd="2" destOrd="0" presId="urn:microsoft.com/office/officeart/2005/8/layout/gear1"/>
    <dgm:cxn modelId="{189E92E8-0D1C-45CE-98AB-9754681427BE}" type="presParOf" srcId="{649BB5D4-4672-4FDC-B4D1-FBF3750D23CE}" destId="{CCD783A6-54ED-4F23-9F7D-587A8D70103D}" srcOrd="3" destOrd="0" presId="urn:microsoft.com/office/officeart/2005/8/layout/gear1"/>
    <dgm:cxn modelId="{B8AF19B2-3639-4EBD-9EA9-E2F4D4BC79CF}" type="presParOf" srcId="{649BB5D4-4672-4FDC-B4D1-FBF3750D23CE}" destId="{315FB725-0F57-4835-B5F6-D3558CF2EB66}" srcOrd="4" destOrd="0" presId="urn:microsoft.com/office/officeart/2005/8/layout/gear1"/>
    <dgm:cxn modelId="{88A82497-7EAA-4245-B92D-4C5A16F08DDA}" type="presParOf" srcId="{649BB5D4-4672-4FDC-B4D1-FBF3750D23CE}" destId="{2ADC6905-8C71-4929-BAFA-D1BB9E4BDB30}" srcOrd="5" destOrd="0" presId="urn:microsoft.com/office/officeart/2005/8/layout/gear1"/>
    <dgm:cxn modelId="{05820AB7-72C1-4DAF-B441-15A00DEFA4A5}" type="presParOf" srcId="{649BB5D4-4672-4FDC-B4D1-FBF3750D23CE}" destId="{A0EBE8FC-F3F0-453D-A347-5B995E8F655F}" srcOrd="6" destOrd="0" presId="urn:microsoft.com/office/officeart/2005/8/layout/gear1"/>
    <dgm:cxn modelId="{C8656D3D-BC79-4D24-84CD-3659AE18FF62}" type="presParOf" srcId="{649BB5D4-4672-4FDC-B4D1-FBF3750D23CE}" destId="{21B73F6C-AC3F-46CD-BAF7-E0F2EA076FBA}" srcOrd="7" destOrd="0" presId="urn:microsoft.com/office/officeart/2005/8/layout/gear1"/>
    <dgm:cxn modelId="{230ADA8F-EDD6-4858-B580-FE54EA140D83}" type="presParOf" srcId="{649BB5D4-4672-4FDC-B4D1-FBF3750D23CE}" destId="{0FBB8C0E-FEE9-40C0-B523-D95A3E9B226C}" srcOrd="8" destOrd="0" presId="urn:microsoft.com/office/officeart/2005/8/layout/gear1"/>
    <dgm:cxn modelId="{FBACD905-2BA4-4E16-B3E0-CFC60F5B3FCB}" type="presParOf" srcId="{649BB5D4-4672-4FDC-B4D1-FBF3750D23CE}" destId="{AD6A51AF-83B7-4C00-A013-22721929D211}" srcOrd="9" destOrd="0" presId="urn:microsoft.com/office/officeart/2005/8/layout/gear1"/>
    <dgm:cxn modelId="{5A1660B1-CD18-43C2-977A-326898821984}" type="presParOf" srcId="{649BB5D4-4672-4FDC-B4D1-FBF3750D23CE}" destId="{B39C4B02-772F-4498-88C1-4ED405B78882}" srcOrd="10" destOrd="0" presId="urn:microsoft.com/office/officeart/2005/8/layout/gear1"/>
    <dgm:cxn modelId="{894D2F32-45C1-486A-B1B7-E7DB87725543}" type="presParOf" srcId="{649BB5D4-4672-4FDC-B4D1-FBF3750D23CE}" destId="{D59B930C-C295-4FDF-8182-7BD73EE7B365}" srcOrd="11" destOrd="0" presId="urn:microsoft.com/office/officeart/2005/8/layout/gear1"/>
    <dgm:cxn modelId="{54C05A86-5960-4E65-9E00-29AE6CB219CC}" type="presParOf" srcId="{649BB5D4-4672-4FDC-B4D1-FBF3750D23CE}" destId="{44410B6A-E261-4430-87CA-50BCF25D44A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01687B-F44C-4698-AF60-C3F11FCD6D7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84EF625-8526-437E-9574-9CACE61D940C}">
      <dgm:prSet/>
      <dgm:spPr/>
      <dgm:t>
        <a:bodyPr/>
        <a:lstStyle/>
        <a:p>
          <a:r>
            <a:rPr lang="en-US" dirty="0"/>
            <a:t>Build capacity within the buildings for Professional Learning Communities to exist</a:t>
          </a:r>
        </a:p>
      </dgm:t>
    </dgm:pt>
    <dgm:pt modelId="{78949BE0-44DC-4BD6-83F9-1215B0D3C4C1}" type="parTrans" cxnId="{E8696F89-680A-4918-88C3-58DB66870F2C}">
      <dgm:prSet/>
      <dgm:spPr/>
      <dgm:t>
        <a:bodyPr/>
        <a:lstStyle/>
        <a:p>
          <a:endParaRPr lang="en-US"/>
        </a:p>
      </dgm:t>
    </dgm:pt>
    <dgm:pt modelId="{60AB6FE3-A3E5-4B80-AA87-386C05C41E8A}" type="sibTrans" cxnId="{E8696F89-680A-4918-88C3-58DB66870F2C}">
      <dgm:prSet/>
      <dgm:spPr/>
      <dgm:t>
        <a:bodyPr/>
        <a:lstStyle/>
        <a:p>
          <a:endParaRPr lang="en-US"/>
        </a:p>
      </dgm:t>
    </dgm:pt>
    <dgm:pt modelId="{B72B0DD3-9D4B-4A30-8147-D71975E5990B}">
      <dgm:prSet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Analyze district data to identify trends and areas of focus</a:t>
          </a:r>
        </a:p>
      </dgm:t>
    </dgm:pt>
    <dgm:pt modelId="{E0BC0D22-3E90-4ECA-8FCB-C2DB8BBA031A}" type="parTrans" cxnId="{38928095-60C3-4206-8759-779F26A3A912}">
      <dgm:prSet/>
      <dgm:spPr/>
      <dgm:t>
        <a:bodyPr/>
        <a:lstStyle/>
        <a:p>
          <a:endParaRPr lang="en-US"/>
        </a:p>
      </dgm:t>
    </dgm:pt>
    <dgm:pt modelId="{6A723D03-27C5-491E-99E4-7E3E9C2106B6}" type="sibTrans" cxnId="{38928095-60C3-4206-8759-779F26A3A912}">
      <dgm:prSet/>
      <dgm:spPr/>
      <dgm:t>
        <a:bodyPr/>
        <a:lstStyle/>
        <a:p>
          <a:endParaRPr lang="en-US"/>
        </a:p>
      </dgm:t>
    </dgm:pt>
    <dgm:pt modelId="{4856A352-873F-4A07-8360-0360A375B35A}">
      <dgm:prSet/>
      <dgm:spPr/>
      <dgm:t>
        <a:bodyPr/>
        <a:lstStyle/>
        <a:p>
          <a:r>
            <a:rPr lang="en-US" dirty="0"/>
            <a:t>Use Student Performance and Adult Implementation Data to provide guidance and support to Priority and Focus Schools</a:t>
          </a:r>
        </a:p>
      </dgm:t>
    </dgm:pt>
    <dgm:pt modelId="{4FCC93CA-5532-4F5C-A967-4F0F218CEB71}" type="parTrans" cxnId="{B466A7B5-FFF7-457D-901D-8A1D8B4C922B}">
      <dgm:prSet/>
      <dgm:spPr/>
      <dgm:t>
        <a:bodyPr/>
        <a:lstStyle/>
        <a:p>
          <a:endParaRPr lang="en-US"/>
        </a:p>
      </dgm:t>
    </dgm:pt>
    <dgm:pt modelId="{7992979C-CA46-45DB-81C2-28ABD29EDB33}" type="sibTrans" cxnId="{B466A7B5-FFF7-457D-901D-8A1D8B4C922B}">
      <dgm:prSet/>
      <dgm:spPr/>
      <dgm:t>
        <a:bodyPr/>
        <a:lstStyle/>
        <a:p>
          <a:endParaRPr lang="en-US"/>
        </a:p>
      </dgm:t>
    </dgm:pt>
    <dgm:pt modelId="{0BE50AC5-1027-44ED-BEC8-CAC3D9EB6E44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Inform decisions related to district  professional development and other initiatives</a:t>
          </a:r>
          <a:endParaRPr lang="en-US" dirty="0"/>
        </a:p>
      </dgm:t>
    </dgm:pt>
    <dgm:pt modelId="{03CFD7F3-EB06-4A09-92CD-65885FCF628C}" type="parTrans" cxnId="{421221D1-370A-4BEA-9B8F-A9DD489F9238}">
      <dgm:prSet/>
      <dgm:spPr/>
      <dgm:t>
        <a:bodyPr/>
        <a:lstStyle/>
        <a:p>
          <a:endParaRPr lang="en-US"/>
        </a:p>
      </dgm:t>
    </dgm:pt>
    <dgm:pt modelId="{CCB770F1-39A9-4FB5-8D61-E405037BEFBA}" type="sibTrans" cxnId="{421221D1-370A-4BEA-9B8F-A9DD489F9238}">
      <dgm:prSet/>
      <dgm:spPr/>
      <dgm:t>
        <a:bodyPr/>
        <a:lstStyle/>
        <a:p>
          <a:endParaRPr lang="en-US"/>
        </a:p>
      </dgm:t>
    </dgm:pt>
    <dgm:pt modelId="{ADEF9A0E-35B5-45CA-BF2D-AE70A2A7211C}" type="pres">
      <dgm:prSet presAssocID="{8701687B-F44C-4698-AF60-C3F11FCD6D7B}" presName="root" presStyleCnt="0">
        <dgm:presLayoutVars>
          <dgm:dir/>
          <dgm:resizeHandles val="exact"/>
        </dgm:presLayoutVars>
      </dgm:prSet>
      <dgm:spPr/>
    </dgm:pt>
    <dgm:pt modelId="{C0B11BFE-0D0B-4F8F-86EE-01E62DB152A2}" type="pres">
      <dgm:prSet presAssocID="{8701687B-F44C-4698-AF60-C3F11FCD6D7B}" presName="container" presStyleCnt="0">
        <dgm:presLayoutVars>
          <dgm:dir/>
          <dgm:resizeHandles val="exact"/>
        </dgm:presLayoutVars>
      </dgm:prSet>
      <dgm:spPr/>
    </dgm:pt>
    <dgm:pt modelId="{337F85E7-35CD-4351-A760-433C39F291F2}" type="pres">
      <dgm:prSet presAssocID="{B84EF625-8526-437E-9574-9CACE61D940C}" presName="compNode" presStyleCnt="0"/>
      <dgm:spPr/>
    </dgm:pt>
    <dgm:pt modelId="{C61C6872-8FB3-4CCD-99DD-67BBE0C8AB45}" type="pres">
      <dgm:prSet presAssocID="{B84EF625-8526-437E-9574-9CACE61D940C}" presName="iconBgRect" presStyleLbl="bgShp" presStyleIdx="0" presStyleCnt="4"/>
      <dgm:spPr/>
    </dgm:pt>
    <dgm:pt modelId="{157A5C14-F6B9-4200-B15A-9F40A0B6F193}" type="pres">
      <dgm:prSet presAssocID="{B84EF625-8526-437E-9574-9CACE61D94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5868B1CC-83BD-4F51-8EFD-7375A08DFCE5}" type="pres">
      <dgm:prSet presAssocID="{B84EF625-8526-437E-9574-9CACE61D940C}" presName="spaceRect" presStyleCnt="0"/>
      <dgm:spPr/>
    </dgm:pt>
    <dgm:pt modelId="{8E24F32D-7D5D-408D-AC14-07D7CCC22F44}" type="pres">
      <dgm:prSet presAssocID="{B84EF625-8526-437E-9574-9CACE61D940C}" presName="textRect" presStyleLbl="revTx" presStyleIdx="0" presStyleCnt="4">
        <dgm:presLayoutVars>
          <dgm:chMax val="1"/>
          <dgm:chPref val="1"/>
        </dgm:presLayoutVars>
      </dgm:prSet>
      <dgm:spPr/>
    </dgm:pt>
    <dgm:pt modelId="{20524C9B-FE47-4130-A6E2-257BBB3C3F5A}" type="pres">
      <dgm:prSet presAssocID="{60AB6FE3-A3E5-4B80-AA87-386C05C41E8A}" presName="sibTrans" presStyleLbl="sibTrans2D1" presStyleIdx="0" presStyleCnt="0"/>
      <dgm:spPr/>
    </dgm:pt>
    <dgm:pt modelId="{E4B052B3-DAD7-4502-89B1-21CE8ECE9A4A}" type="pres">
      <dgm:prSet presAssocID="{B72B0DD3-9D4B-4A30-8147-D71975E5990B}" presName="compNode" presStyleCnt="0"/>
      <dgm:spPr/>
    </dgm:pt>
    <dgm:pt modelId="{7FABD305-3392-4157-AECE-E533CB4A92AB}" type="pres">
      <dgm:prSet presAssocID="{B72B0DD3-9D4B-4A30-8147-D71975E5990B}" presName="iconBgRect" presStyleLbl="bgShp" presStyleIdx="1" presStyleCnt="4"/>
      <dgm:spPr/>
    </dgm:pt>
    <dgm:pt modelId="{A5C3CF2D-020D-4F1E-ACF1-CC60C9781BE0}" type="pres">
      <dgm:prSet presAssocID="{B72B0DD3-9D4B-4A30-8147-D71975E599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2C941347-2600-45B9-AA68-E3937EE054C3}" type="pres">
      <dgm:prSet presAssocID="{B72B0DD3-9D4B-4A30-8147-D71975E5990B}" presName="spaceRect" presStyleCnt="0"/>
      <dgm:spPr/>
    </dgm:pt>
    <dgm:pt modelId="{06C1F0F9-3107-45C1-8A9F-2AECF4B47761}" type="pres">
      <dgm:prSet presAssocID="{B72B0DD3-9D4B-4A30-8147-D71975E5990B}" presName="textRect" presStyleLbl="revTx" presStyleIdx="1" presStyleCnt="4" custScaleX="98375">
        <dgm:presLayoutVars>
          <dgm:chMax val="1"/>
          <dgm:chPref val="1"/>
        </dgm:presLayoutVars>
      </dgm:prSet>
      <dgm:spPr/>
    </dgm:pt>
    <dgm:pt modelId="{BF6A6B92-D38D-4EE4-92B0-D1D7C6BC6DB6}" type="pres">
      <dgm:prSet presAssocID="{6A723D03-27C5-491E-99E4-7E3E9C2106B6}" presName="sibTrans" presStyleLbl="sibTrans2D1" presStyleIdx="0" presStyleCnt="0"/>
      <dgm:spPr/>
    </dgm:pt>
    <dgm:pt modelId="{36652CFF-000E-4AAA-91D1-F3297134FFAD}" type="pres">
      <dgm:prSet presAssocID="{4856A352-873F-4A07-8360-0360A375B35A}" presName="compNode" presStyleCnt="0"/>
      <dgm:spPr/>
    </dgm:pt>
    <dgm:pt modelId="{57A3F9D6-9D59-4C3D-8A6E-0D5A5E7C29C0}" type="pres">
      <dgm:prSet presAssocID="{4856A352-873F-4A07-8360-0360A375B35A}" presName="iconBgRect" presStyleLbl="bgShp" presStyleIdx="2" presStyleCnt="4"/>
      <dgm:spPr/>
    </dgm:pt>
    <dgm:pt modelId="{92D8F8E3-E8D4-46D3-815D-F8C5EA24FD27}" type="pres">
      <dgm:prSet presAssocID="{4856A352-873F-4A07-8360-0360A375B3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AA91D86E-93D1-4B7D-817F-668522397FC3}" type="pres">
      <dgm:prSet presAssocID="{4856A352-873F-4A07-8360-0360A375B35A}" presName="spaceRect" presStyleCnt="0"/>
      <dgm:spPr/>
    </dgm:pt>
    <dgm:pt modelId="{95F4BE97-39A3-4B18-B21D-9EA94C404F93}" type="pres">
      <dgm:prSet presAssocID="{4856A352-873F-4A07-8360-0360A375B35A}" presName="textRect" presStyleLbl="revTx" presStyleIdx="2" presStyleCnt="4">
        <dgm:presLayoutVars>
          <dgm:chMax val="1"/>
          <dgm:chPref val="1"/>
        </dgm:presLayoutVars>
      </dgm:prSet>
      <dgm:spPr/>
    </dgm:pt>
    <dgm:pt modelId="{17F51026-54E3-4FEA-A142-65B7C3DF1553}" type="pres">
      <dgm:prSet presAssocID="{7992979C-CA46-45DB-81C2-28ABD29EDB33}" presName="sibTrans" presStyleLbl="sibTrans2D1" presStyleIdx="0" presStyleCnt="0"/>
      <dgm:spPr/>
    </dgm:pt>
    <dgm:pt modelId="{D49C50E1-E971-42AF-AE65-EFA1C6D2C376}" type="pres">
      <dgm:prSet presAssocID="{0BE50AC5-1027-44ED-BEC8-CAC3D9EB6E44}" presName="compNode" presStyleCnt="0"/>
      <dgm:spPr/>
    </dgm:pt>
    <dgm:pt modelId="{68F3E429-7E56-4A2F-9434-ACE36F3EFEBA}" type="pres">
      <dgm:prSet presAssocID="{0BE50AC5-1027-44ED-BEC8-CAC3D9EB6E44}" presName="iconBgRect" presStyleLbl="bgShp" presStyleIdx="3" presStyleCnt="4"/>
      <dgm:spPr/>
    </dgm:pt>
    <dgm:pt modelId="{BEA16E54-7C55-4D67-A16F-FED2F9BD2255}" type="pres">
      <dgm:prSet presAssocID="{0BE50AC5-1027-44ED-BEC8-CAC3D9EB6E4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B3CD264-021E-4422-B73A-14F5D7B61695}" type="pres">
      <dgm:prSet presAssocID="{0BE50AC5-1027-44ED-BEC8-CAC3D9EB6E44}" presName="spaceRect" presStyleCnt="0"/>
      <dgm:spPr/>
    </dgm:pt>
    <dgm:pt modelId="{3A467FDA-6758-45AF-8ED7-4AABF1BB51DE}" type="pres">
      <dgm:prSet presAssocID="{0BE50AC5-1027-44ED-BEC8-CAC3D9EB6E4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3D8AB00-55E6-4A1B-AFBB-5F9A85C7A8CE}" type="presOf" srcId="{8701687B-F44C-4698-AF60-C3F11FCD6D7B}" destId="{ADEF9A0E-35B5-45CA-BF2D-AE70A2A7211C}" srcOrd="0" destOrd="0" presId="urn:microsoft.com/office/officeart/2018/2/layout/IconCircleList"/>
    <dgm:cxn modelId="{4FE29076-717E-45CC-B427-368F9D2E9D05}" type="presOf" srcId="{4856A352-873F-4A07-8360-0360A375B35A}" destId="{95F4BE97-39A3-4B18-B21D-9EA94C404F93}" srcOrd="0" destOrd="0" presId="urn:microsoft.com/office/officeart/2018/2/layout/IconCircleList"/>
    <dgm:cxn modelId="{1AC66C77-66B1-47E7-879A-ADB2812A24AA}" type="presOf" srcId="{B84EF625-8526-437E-9574-9CACE61D940C}" destId="{8E24F32D-7D5D-408D-AC14-07D7CCC22F44}" srcOrd="0" destOrd="0" presId="urn:microsoft.com/office/officeart/2018/2/layout/IconCircleList"/>
    <dgm:cxn modelId="{E8696F89-680A-4918-88C3-58DB66870F2C}" srcId="{8701687B-F44C-4698-AF60-C3F11FCD6D7B}" destId="{B84EF625-8526-437E-9574-9CACE61D940C}" srcOrd="0" destOrd="0" parTransId="{78949BE0-44DC-4BD6-83F9-1215B0D3C4C1}" sibTransId="{60AB6FE3-A3E5-4B80-AA87-386C05C41E8A}"/>
    <dgm:cxn modelId="{DAE1F48F-7E0A-4591-A71B-AE738C409C42}" type="presOf" srcId="{60AB6FE3-A3E5-4B80-AA87-386C05C41E8A}" destId="{20524C9B-FE47-4130-A6E2-257BBB3C3F5A}" srcOrd="0" destOrd="0" presId="urn:microsoft.com/office/officeart/2018/2/layout/IconCircleList"/>
    <dgm:cxn modelId="{38928095-60C3-4206-8759-779F26A3A912}" srcId="{8701687B-F44C-4698-AF60-C3F11FCD6D7B}" destId="{B72B0DD3-9D4B-4A30-8147-D71975E5990B}" srcOrd="1" destOrd="0" parTransId="{E0BC0D22-3E90-4ECA-8FCB-C2DB8BBA031A}" sibTransId="{6A723D03-27C5-491E-99E4-7E3E9C2106B6}"/>
    <dgm:cxn modelId="{6F78D0A5-EC49-4D7A-BD46-E42D490BFC87}" type="presOf" srcId="{B72B0DD3-9D4B-4A30-8147-D71975E5990B}" destId="{06C1F0F9-3107-45C1-8A9F-2AECF4B47761}" srcOrd="0" destOrd="0" presId="urn:microsoft.com/office/officeart/2018/2/layout/IconCircleList"/>
    <dgm:cxn modelId="{B466A7B5-FFF7-457D-901D-8A1D8B4C922B}" srcId="{8701687B-F44C-4698-AF60-C3F11FCD6D7B}" destId="{4856A352-873F-4A07-8360-0360A375B35A}" srcOrd="2" destOrd="0" parTransId="{4FCC93CA-5532-4F5C-A967-4F0F218CEB71}" sibTransId="{7992979C-CA46-45DB-81C2-28ABD29EDB33}"/>
    <dgm:cxn modelId="{B696B2B9-F949-4435-8559-275579451E00}" type="presOf" srcId="{7992979C-CA46-45DB-81C2-28ABD29EDB33}" destId="{17F51026-54E3-4FEA-A142-65B7C3DF1553}" srcOrd="0" destOrd="0" presId="urn:microsoft.com/office/officeart/2018/2/layout/IconCircleList"/>
    <dgm:cxn modelId="{0AF92BC6-DABE-4467-99DC-E5AAD4E68537}" type="presOf" srcId="{6A723D03-27C5-491E-99E4-7E3E9C2106B6}" destId="{BF6A6B92-D38D-4EE4-92B0-D1D7C6BC6DB6}" srcOrd="0" destOrd="0" presId="urn:microsoft.com/office/officeart/2018/2/layout/IconCircleList"/>
    <dgm:cxn modelId="{D1B482C7-316D-4D38-8DC1-BA7776CE85C9}" type="presOf" srcId="{0BE50AC5-1027-44ED-BEC8-CAC3D9EB6E44}" destId="{3A467FDA-6758-45AF-8ED7-4AABF1BB51DE}" srcOrd="0" destOrd="0" presId="urn:microsoft.com/office/officeart/2018/2/layout/IconCircleList"/>
    <dgm:cxn modelId="{421221D1-370A-4BEA-9B8F-A9DD489F9238}" srcId="{8701687B-F44C-4698-AF60-C3F11FCD6D7B}" destId="{0BE50AC5-1027-44ED-BEC8-CAC3D9EB6E44}" srcOrd="3" destOrd="0" parTransId="{03CFD7F3-EB06-4A09-92CD-65885FCF628C}" sibTransId="{CCB770F1-39A9-4FB5-8D61-E405037BEFBA}"/>
    <dgm:cxn modelId="{3BFCD4E2-D230-4F82-AE6D-1FDEBDE08281}" type="presParOf" srcId="{ADEF9A0E-35B5-45CA-BF2D-AE70A2A7211C}" destId="{C0B11BFE-0D0B-4F8F-86EE-01E62DB152A2}" srcOrd="0" destOrd="0" presId="urn:microsoft.com/office/officeart/2018/2/layout/IconCircleList"/>
    <dgm:cxn modelId="{2DF12354-CEE8-4E9E-8859-EDC121BA69E5}" type="presParOf" srcId="{C0B11BFE-0D0B-4F8F-86EE-01E62DB152A2}" destId="{337F85E7-35CD-4351-A760-433C39F291F2}" srcOrd="0" destOrd="0" presId="urn:microsoft.com/office/officeart/2018/2/layout/IconCircleList"/>
    <dgm:cxn modelId="{92CA566B-55FF-4E6F-B243-244F009AC7C1}" type="presParOf" srcId="{337F85E7-35CD-4351-A760-433C39F291F2}" destId="{C61C6872-8FB3-4CCD-99DD-67BBE0C8AB45}" srcOrd="0" destOrd="0" presId="urn:microsoft.com/office/officeart/2018/2/layout/IconCircleList"/>
    <dgm:cxn modelId="{91C4B360-43F4-4BEF-B874-629393C560EC}" type="presParOf" srcId="{337F85E7-35CD-4351-A760-433C39F291F2}" destId="{157A5C14-F6B9-4200-B15A-9F40A0B6F193}" srcOrd="1" destOrd="0" presId="urn:microsoft.com/office/officeart/2018/2/layout/IconCircleList"/>
    <dgm:cxn modelId="{5558B197-5001-4FDE-B493-8F19A6423732}" type="presParOf" srcId="{337F85E7-35CD-4351-A760-433C39F291F2}" destId="{5868B1CC-83BD-4F51-8EFD-7375A08DFCE5}" srcOrd="2" destOrd="0" presId="urn:microsoft.com/office/officeart/2018/2/layout/IconCircleList"/>
    <dgm:cxn modelId="{9D867023-1C8D-4546-9382-C7CDCAAE7CA6}" type="presParOf" srcId="{337F85E7-35CD-4351-A760-433C39F291F2}" destId="{8E24F32D-7D5D-408D-AC14-07D7CCC22F44}" srcOrd="3" destOrd="0" presId="urn:microsoft.com/office/officeart/2018/2/layout/IconCircleList"/>
    <dgm:cxn modelId="{9027F206-8A84-40B6-859E-7804651933E8}" type="presParOf" srcId="{C0B11BFE-0D0B-4F8F-86EE-01E62DB152A2}" destId="{20524C9B-FE47-4130-A6E2-257BBB3C3F5A}" srcOrd="1" destOrd="0" presId="urn:microsoft.com/office/officeart/2018/2/layout/IconCircleList"/>
    <dgm:cxn modelId="{42863914-0A55-4DB9-A97C-3EFD6084A6AA}" type="presParOf" srcId="{C0B11BFE-0D0B-4F8F-86EE-01E62DB152A2}" destId="{E4B052B3-DAD7-4502-89B1-21CE8ECE9A4A}" srcOrd="2" destOrd="0" presId="urn:microsoft.com/office/officeart/2018/2/layout/IconCircleList"/>
    <dgm:cxn modelId="{00F30236-AAA5-4D27-A599-85EB07C43A96}" type="presParOf" srcId="{E4B052B3-DAD7-4502-89B1-21CE8ECE9A4A}" destId="{7FABD305-3392-4157-AECE-E533CB4A92AB}" srcOrd="0" destOrd="0" presId="urn:microsoft.com/office/officeart/2018/2/layout/IconCircleList"/>
    <dgm:cxn modelId="{10FAA43D-9579-4E60-8E75-33FEE79F1DE3}" type="presParOf" srcId="{E4B052B3-DAD7-4502-89B1-21CE8ECE9A4A}" destId="{A5C3CF2D-020D-4F1E-ACF1-CC60C9781BE0}" srcOrd="1" destOrd="0" presId="urn:microsoft.com/office/officeart/2018/2/layout/IconCircleList"/>
    <dgm:cxn modelId="{297815F6-7709-49A1-AB8A-8F407CE64444}" type="presParOf" srcId="{E4B052B3-DAD7-4502-89B1-21CE8ECE9A4A}" destId="{2C941347-2600-45B9-AA68-E3937EE054C3}" srcOrd="2" destOrd="0" presId="urn:microsoft.com/office/officeart/2018/2/layout/IconCircleList"/>
    <dgm:cxn modelId="{1996A903-5E5D-4090-A994-BD00D78F66CB}" type="presParOf" srcId="{E4B052B3-DAD7-4502-89B1-21CE8ECE9A4A}" destId="{06C1F0F9-3107-45C1-8A9F-2AECF4B47761}" srcOrd="3" destOrd="0" presId="urn:microsoft.com/office/officeart/2018/2/layout/IconCircleList"/>
    <dgm:cxn modelId="{2B7B5101-0ABB-40DA-8634-D02899B32C47}" type="presParOf" srcId="{C0B11BFE-0D0B-4F8F-86EE-01E62DB152A2}" destId="{BF6A6B92-D38D-4EE4-92B0-D1D7C6BC6DB6}" srcOrd="3" destOrd="0" presId="urn:microsoft.com/office/officeart/2018/2/layout/IconCircleList"/>
    <dgm:cxn modelId="{BCB7DAE8-3398-4922-84AA-4105C8BBCCF2}" type="presParOf" srcId="{C0B11BFE-0D0B-4F8F-86EE-01E62DB152A2}" destId="{36652CFF-000E-4AAA-91D1-F3297134FFAD}" srcOrd="4" destOrd="0" presId="urn:microsoft.com/office/officeart/2018/2/layout/IconCircleList"/>
    <dgm:cxn modelId="{251AD831-9FD9-4A69-99C6-7E35ACC0B13E}" type="presParOf" srcId="{36652CFF-000E-4AAA-91D1-F3297134FFAD}" destId="{57A3F9D6-9D59-4C3D-8A6E-0D5A5E7C29C0}" srcOrd="0" destOrd="0" presId="urn:microsoft.com/office/officeart/2018/2/layout/IconCircleList"/>
    <dgm:cxn modelId="{8339EA0E-D43C-43C3-A48F-B17ADC3A3D8F}" type="presParOf" srcId="{36652CFF-000E-4AAA-91D1-F3297134FFAD}" destId="{92D8F8E3-E8D4-46D3-815D-F8C5EA24FD27}" srcOrd="1" destOrd="0" presId="urn:microsoft.com/office/officeart/2018/2/layout/IconCircleList"/>
    <dgm:cxn modelId="{091D580A-7542-44E4-81BE-64A5A02F72E0}" type="presParOf" srcId="{36652CFF-000E-4AAA-91D1-F3297134FFAD}" destId="{AA91D86E-93D1-4B7D-817F-668522397FC3}" srcOrd="2" destOrd="0" presId="urn:microsoft.com/office/officeart/2018/2/layout/IconCircleList"/>
    <dgm:cxn modelId="{8A0FF792-644E-43C2-A9C1-1394BACE0FE9}" type="presParOf" srcId="{36652CFF-000E-4AAA-91D1-F3297134FFAD}" destId="{95F4BE97-39A3-4B18-B21D-9EA94C404F93}" srcOrd="3" destOrd="0" presId="urn:microsoft.com/office/officeart/2018/2/layout/IconCircleList"/>
    <dgm:cxn modelId="{2958D004-EECD-49D4-B326-3E6D57A941A4}" type="presParOf" srcId="{C0B11BFE-0D0B-4F8F-86EE-01E62DB152A2}" destId="{17F51026-54E3-4FEA-A142-65B7C3DF1553}" srcOrd="5" destOrd="0" presId="urn:microsoft.com/office/officeart/2018/2/layout/IconCircleList"/>
    <dgm:cxn modelId="{0A0F92CC-1E1F-4B56-8000-830BBA3F8589}" type="presParOf" srcId="{C0B11BFE-0D0B-4F8F-86EE-01E62DB152A2}" destId="{D49C50E1-E971-42AF-AE65-EFA1C6D2C376}" srcOrd="6" destOrd="0" presId="urn:microsoft.com/office/officeart/2018/2/layout/IconCircleList"/>
    <dgm:cxn modelId="{C9603CB7-CB03-4EAF-AB0B-1C2C54D03FD0}" type="presParOf" srcId="{D49C50E1-E971-42AF-AE65-EFA1C6D2C376}" destId="{68F3E429-7E56-4A2F-9434-ACE36F3EFEBA}" srcOrd="0" destOrd="0" presId="urn:microsoft.com/office/officeart/2018/2/layout/IconCircleList"/>
    <dgm:cxn modelId="{0005C32B-3CFF-4FC4-98D8-981DAD9BC6D8}" type="presParOf" srcId="{D49C50E1-E971-42AF-AE65-EFA1C6D2C376}" destId="{BEA16E54-7C55-4D67-A16F-FED2F9BD2255}" srcOrd="1" destOrd="0" presId="urn:microsoft.com/office/officeart/2018/2/layout/IconCircleList"/>
    <dgm:cxn modelId="{C5850DA1-5500-4928-BFE8-32A4D5AA1A80}" type="presParOf" srcId="{D49C50E1-E971-42AF-AE65-EFA1C6D2C376}" destId="{6B3CD264-021E-4422-B73A-14F5D7B61695}" srcOrd="2" destOrd="0" presId="urn:microsoft.com/office/officeart/2018/2/layout/IconCircleList"/>
    <dgm:cxn modelId="{D9F63235-0CAF-4BFA-B1D2-87BD2F746517}" type="presParOf" srcId="{D49C50E1-E971-42AF-AE65-EFA1C6D2C376}" destId="{3A467FDA-6758-45AF-8ED7-4AABF1BB51D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E087-A714-4D2C-AB94-B3ADDAEC85B0}">
      <dsp:nvSpPr>
        <dsp:cNvPr id="0" name=""/>
        <dsp:cNvSpPr/>
      </dsp:nvSpPr>
      <dsp:spPr>
        <a:xfrm>
          <a:off x="2540006" y="1492316"/>
          <a:ext cx="1823941" cy="182394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TBT</a:t>
          </a:r>
        </a:p>
      </dsp:txBody>
      <dsp:txXfrm>
        <a:off x="2906699" y="1919565"/>
        <a:ext cx="1090555" cy="937544"/>
      </dsp:txXfrm>
    </dsp:sp>
    <dsp:sp modelId="{CCD783A6-54ED-4F23-9F7D-587A8D70103D}">
      <dsp:nvSpPr>
        <dsp:cNvPr id="0" name=""/>
        <dsp:cNvSpPr/>
      </dsp:nvSpPr>
      <dsp:spPr>
        <a:xfrm>
          <a:off x="1478803" y="1061202"/>
          <a:ext cx="1326503" cy="1326503"/>
        </a:xfrm>
        <a:prstGeom prst="gear6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ILT</a:t>
          </a:r>
        </a:p>
      </dsp:txBody>
      <dsp:txXfrm>
        <a:off x="1812754" y="1397171"/>
        <a:ext cx="658601" cy="654565"/>
      </dsp:txXfrm>
    </dsp:sp>
    <dsp:sp modelId="{A0EBE8FC-F3F0-453D-A347-5B995E8F655F}">
      <dsp:nvSpPr>
        <dsp:cNvPr id="0" name=""/>
        <dsp:cNvSpPr/>
      </dsp:nvSpPr>
      <dsp:spPr>
        <a:xfrm rot="20700000">
          <a:off x="2221780" y="146050"/>
          <a:ext cx="1299702" cy="1299702"/>
        </a:xfrm>
        <a:prstGeom prst="gear6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DLT</a:t>
          </a:r>
        </a:p>
      </dsp:txBody>
      <dsp:txXfrm rot="-20700000">
        <a:off x="2506843" y="431113"/>
        <a:ext cx="729576" cy="729576"/>
      </dsp:txXfrm>
    </dsp:sp>
    <dsp:sp modelId="{B39C4B02-772F-4498-88C1-4ED405B78882}">
      <dsp:nvSpPr>
        <dsp:cNvPr id="0" name=""/>
        <dsp:cNvSpPr/>
      </dsp:nvSpPr>
      <dsp:spPr>
        <a:xfrm>
          <a:off x="2390358" y="1222391"/>
          <a:ext cx="2334645" cy="2334645"/>
        </a:xfrm>
        <a:prstGeom prst="circularArrow">
          <a:avLst>
            <a:gd name="adj1" fmla="val 4688"/>
            <a:gd name="adj2" fmla="val 299029"/>
            <a:gd name="adj3" fmla="val 2490887"/>
            <a:gd name="adj4" fmla="val 1591684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B930C-C295-4FDF-8182-7BD73EE7B365}">
      <dsp:nvSpPr>
        <dsp:cNvPr id="0" name=""/>
        <dsp:cNvSpPr/>
      </dsp:nvSpPr>
      <dsp:spPr>
        <a:xfrm>
          <a:off x="1243882" y="771465"/>
          <a:ext cx="1696265" cy="16962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10B6A-E261-4430-87CA-50BCF25D44A2}">
      <dsp:nvSpPr>
        <dsp:cNvPr id="0" name=""/>
        <dsp:cNvSpPr/>
      </dsp:nvSpPr>
      <dsp:spPr>
        <a:xfrm>
          <a:off x="1921146" y="-134864"/>
          <a:ext cx="1828916" cy="182891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C6872-8FB3-4CCD-99DD-67BBE0C8AB45}">
      <dsp:nvSpPr>
        <dsp:cNvPr id="0" name=""/>
        <dsp:cNvSpPr/>
      </dsp:nvSpPr>
      <dsp:spPr>
        <a:xfrm>
          <a:off x="31534" y="210047"/>
          <a:ext cx="971914" cy="9719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A5C14-F6B9-4200-B15A-9F40A0B6F193}">
      <dsp:nvSpPr>
        <dsp:cNvPr id="0" name=""/>
        <dsp:cNvSpPr/>
      </dsp:nvSpPr>
      <dsp:spPr>
        <a:xfrm>
          <a:off x="235636" y="414150"/>
          <a:ext cx="563710" cy="563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4F32D-7D5D-408D-AC14-07D7CCC22F44}">
      <dsp:nvSpPr>
        <dsp:cNvPr id="0" name=""/>
        <dsp:cNvSpPr/>
      </dsp:nvSpPr>
      <dsp:spPr>
        <a:xfrm>
          <a:off x="1211716" y="210047"/>
          <a:ext cx="2290942" cy="97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Build capacity within the buildings for Professional Learning Communities to exist</a:t>
          </a:r>
        </a:p>
      </dsp:txBody>
      <dsp:txXfrm>
        <a:off x="1211716" y="210047"/>
        <a:ext cx="2290942" cy="971914"/>
      </dsp:txXfrm>
    </dsp:sp>
    <dsp:sp modelId="{7FABD305-3392-4157-AECE-E533CB4A92AB}">
      <dsp:nvSpPr>
        <dsp:cNvPr id="0" name=""/>
        <dsp:cNvSpPr/>
      </dsp:nvSpPr>
      <dsp:spPr>
        <a:xfrm>
          <a:off x="3901838" y="210047"/>
          <a:ext cx="971914" cy="9719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3CF2D-020D-4F1E-ACF1-CC60C9781BE0}">
      <dsp:nvSpPr>
        <dsp:cNvPr id="0" name=""/>
        <dsp:cNvSpPr/>
      </dsp:nvSpPr>
      <dsp:spPr>
        <a:xfrm>
          <a:off x="4105940" y="414150"/>
          <a:ext cx="563710" cy="563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1F0F9-3107-45C1-8A9F-2AECF4B47761}">
      <dsp:nvSpPr>
        <dsp:cNvPr id="0" name=""/>
        <dsp:cNvSpPr/>
      </dsp:nvSpPr>
      <dsp:spPr>
        <a:xfrm>
          <a:off x="5100634" y="210047"/>
          <a:ext cx="2253714" cy="97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3"/>
              </a:solidFill>
            </a:rPr>
            <a:t>Analyze district data to identify trends and areas of focus</a:t>
          </a:r>
        </a:p>
      </dsp:txBody>
      <dsp:txXfrm>
        <a:off x="5100634" y="210047"/>
        <a:ext cx="2253714" cy="971914"/>
      </dsp:txXfrm>
    </dsp:sp>
    <dsp:sp modelId="{57A3F9D6-9D59-4C3D-8A6E-0D5A5E7C29C0}">
      <dsp:nvSpPr>
        <dsp:cNvPr id="0" name=""/>
        <dsp:cNvSpPr/>
      </dsp:nvSpPr>
      <dsp:spPr>
        <a:xfrm>
          <a:off x="31534" y="1666140"/>
          <a:ext cx="971914" cy="9719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8F8E3-E8D4-46D3-815D-F8C5EA24FD27}">
      <dsp:nvSpPr>
        <dsp:cNvPr id="0" name=""/>
        <dsp:cNvSpPr/>
      </dsp:nvSpPr>
      <dsp:spPr>
        <a:xfrm>
          <a:off x="235636" y="1870242"/>
          <a:ext cx="563710" cy="563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4BE97-39A3-4B18-B21D-9EA94C404F93}">
      <dsp:nvSpPr>
        <dsp:cNvPr id="0" name=""/>
        <dsp:cNvSpPr/>
      </dsp:nvSpPr>
      <dsp:spPr>
        <a:xfrm>
          <a:off x="1211716" y="1666140"/>
          <a:ext cx="2290942" cy="97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Use Student Performance and Adult Implementation Data to provide guidance and support to Priority and Focus Schools</a:t>
          </a:r>
        </a:p>
      </dsp:txBody>
      <dsp:txXfrm>
        <a:off x="1211716" y="1666140"/>
        <a:ext cx="2290942" cy="971914"/>
      </dsp:txXfrm>
    </dsp:sp>
    <dsp:sp modelId="{68F3E429-7E56-4A2F-9434-ACE36F3EFEBA}">
      <dsp:nvSpPr>
        <dsp:cNvPr id="0" name=""/>
        <dsp:cNvSpPr/>
      </dsp:nvSpPr>
      <dsp:spPr>
        <a:xfrm>
          <a:off x="3901838" y="1666140"/>
          <a:ext cx="971914" cy="9719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16E54-7C55-4D67-A16F-FED2F9BD2255}">
      <dsp:nvSpPr>
        <dsp:cNvPr id="0" name=""/>
        <dsp:cNvSpPr/>
      </dsp:nvSpPr>
      <dsp:spPr>
        <a:xfrm>
          <a:off x="4105940" y="1870242"/>
          <a:ext cx="563710" cy="563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67FDA-6758-45AF-8ED7-4AABF1BB51DE}">
      <dsp:nvSpPr>
        <dsp:cNvPr id="0" name=""/>
        <dsp:cNvSpPr/>
      </dsp:nvSpPr>
      <dsp:spPr>
        <a:xfrm>
          <a:off x="5082020" y="1666140"/>
          <a:ext cx="2290942" cy="97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0000"/>
              </a:solidFill>
            </a:rPr>
            <a:t>Inform decisions related to district  professional development and other initiatives</a:t>
          </a:r>
          <a:endParaRPr lang="en-US" sz="1400" kern="1200" dirty="0"/>
        </a:p>
      </dsp:txBody>
      <dsp:txXfrm>
        <a:off x="5082020" y="1666140"/>
        <a:ext cx="2290942" cy="971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Jennifer and Heather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3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Jennifer and Heather</a:t>
            </a:r>
          </a:p>
        </p:txBody>
      </p:sp>
    </p:spTree>
    <p:extLst>
      <p:ext uri="{BB962C8B-B14F-4D97-AF65-F5344CB8AC3E}">
        <p14:creationId xmlns:p14="http://schemas.microsoft.com/office/powerpoint/2010/main" val="1416097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Charlene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Charlene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Charlene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Carlos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Tianay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Tianay and Kendra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Kendra</a:t>
            </a:r>
          </a:p>
        </p:txBody>
      </p:sp>
    </p:spTree>
    <p:extLst>
      <p:ext uri="{BB962C8B-B14F-4D97-AF65-F5344CB8AC3E}">
        <p14:creationId xmlns:p14="http://schemas.microsoft.com/office/powerpoint/2010/main" val="385578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Kendra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Paul and Joanna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908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Paul and Joanna</a:t>
            </a:r>
          </a:p>
        </p:txBody>
      </p:sp>
    </p:spTree>
    <p:extLst>
      <p:ext uri="{BB962C8B-B14F-4D97-AF65-F5344CB8AC3E}">
        <p14:creationId xmlns:p14="http://schemas.microsoft.com/office/powerpoint/2010/main" val="1763923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Joanna</a:t>
            </a:r>
          </a:p>
        </p:txBody>
      </p:sp>
    </p:spTree>
    <p:extLst>
      <p:ext uri="{BB962C8B-B14F-4D97-AF65-F5344CB8AC3E}">
        <p14:creationId xmlns:p14="http://schemas.microsoft.com/office/powerpoint/2010/main" val="192286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Joanna</a:t>
            </a:r>
          </a:p>
        </p:txBody>
      </p:sp>
    </p:spTree>
    <p:extLst>
      <p:ext uri="{BB962C8B-B14F-4D97-AF65-F5344CB8AC3E}">
        <p14:creationId xmlns:p14="http://schemas.microsoft.com/office/powerpoint/2010/main" val="78972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Paul and Joanna </a:t>
            </a:r>
          </a:p>
        </p:txBody>
      </p:sp>
    </p:spTree>
    <p:extLst>
      <p:ext uri="{BB962C8B-B14F-4D97-AF65-F5344CB8AC3E}">
        <p14:creationId xmlns:p14="http://schemas.microsoft.com/office/powerpoint/2010/main" val="386269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???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30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1426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29495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45435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738150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9305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59070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86013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29993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64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9674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77984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78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andola@cpsboe.k12.oh.us" TargetMode="External"/><Relationship Id="rId2" Type="http://schemas.openxmlformats.org/officeDocument/2006/relationships/hyperlink" Target="mailto:kphelps@cft-aft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0900" y="190875"/>
            <a:ext cx="8842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District Leadership Team</a:t>
            </a:r>
            <a:endParaRPr sz="3200" b="1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rgbClr val="1A1A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Shape 147"/>
          <p:cNvSpPr txBox="1"/>
          <p:nvPr/>
        </p:nvSpPr>
        <p:spPr>
          <a:xfrm>
            <a:off x="483300" y="2367749"/>
            <a:ext cx="81774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chemeClr val="dk1"/>
              </a:solidFill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1183950" y="2987050"/>
            <a:ext cx="6776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25FD3C-E57F-475F-91D0-68A93143E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00" y="1224408"/>
            <a:ext cx="2075574" cy="1611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6039EF-1A81-4C8A-A113-EB9EAF115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439" y="1241142"/>
            <a:ext cx="2075574" cy="1611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69719-326E-4140-AFDD-117C80802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9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150" y="2887524"/>
            <a:ext cx="7505700" cy="141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7DA968-9C4A-4EC3-BCBB-D762AAD6461E}"/>
              </a:ext>
            </a:extLst>
          </p:cNvPr>
          <p:cNvSpPr txBox="1"/>
          <p:nvPr/>
        </p:nvSpPr>
        <p:spPr>
          <a:xfrm>
            <a:off x="2671001" y="1471586"/>
            <a:ext cx="3801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Communication for Principals and ILTs</a:t>
            </a:r>
          </a:p>
          <a:p>
            <a:pPr algn="ctr"/>
            <a:r>
              <a:rPr lang="en-US" sz="2800" b="1" dirty="0"/>
              <a:t>October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0619-D43E-4181-A718-5E05FF8C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313492"/>
            <a:ext cx="7406640" cy="63835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Professional Learning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1E8A-120C-4C01-918F-FB1F8258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5" y="951847"/>
            <a:ext cx="4560138" cy="1868172"/>
          </a:xfrm>
        </p:spPr>
        <p:txBody>
          <a:bodyPr>
            <a:noAutofit/>
          </a:bodyPr>
          <a:lstStyle/>
          <a:p>
            <a:pPr marL="222249" lvl="1" indent="0" defTabSz="1219170">
              <a:lnSpc>
                <a:spcPct val="138000"/>
              </a:lnSpc>
              <a:buClr>
                <a:srgbClr val="000000"/>
              </a:buClr>
              <a:buSzPts val="3000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Create the opportunity for:</a:t>
            </a:r>
          </a:p>
          <a:p>
            <a:pPr marL="713739" lvl="2" indent="-285750" defTabSz="1219170">
              <a:lnSpc>
                <a:spcPct val="13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Collaboration through Professional Learning Communities</a:t>
            </a:r>
          </a:p>
          <a:p>
            <a:pPr marL="713739" lvl="2" indent="-285750" defTabSz="1219170">
              <a:lnSpc>
                <a:spcPct val="13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Focused and intentional action</a:t>
            </a:r>
          </a:p>
          <a:p>
            <a:pPr marL="713739" lvl="2" indent="-285750" defTabSz="1219170">
              <a:lnSpc>
                <a:spcPct val="13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Implementation of evidence-based practices</a:t>
            </a:r>
          </a:p>
          <a:p>
            <a:pPr marL="713739" lvl="2" indent="-285750" defTabSz="1219170">
              <a:lnSpc>
                <a:spcPct val="13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Communication to/from all levels (teacher/building/district)</a:t>
            </a:r>
          </a:p>
          <a:p>
            <a:pPr marL="713739" lvl="2" indent="-285750" defTabSz="1219170">
              <a:lnSpc>
                <a:spcPct val="13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student achievement for all students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713739" lvl="2" indent="-285750" defTabSz="1219170">
              <a:lnSpc>
                <a:spcPct val="13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Celebration of successes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95A26-EA4C-4FF9-8D0A-8B2D8724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8" y="4667871"/>
            <a:ext cx="1279663" cy="27384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D1550-105F-4FDB-824D-E91E1FA63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0546"/>
            <a:ext cx="4217349" cy="18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8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/>
          </p:nvPr>
        </p:nvSpPr>
        <p:spPr>
          <a:xfrm>
            <a:off x="1638300" y="2228300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 sz="96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will we do this</a:t>
            </a:r>
            <a:r>
              <a:rPr lang="en" sz="96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9600" b="1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CB225-5F58-40ED-87B1-35E786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F5BACEE-AAFC-4D8C-939E-D78AC1D29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486788"/>
              </p:ext>
            </p:extLst>
          </p:nvPr>
        </p:nvGraphicFramePr>
        <p:xfrm>
          <a:off x="731495" y="1269227"/>
          <a:ext cx="5411638" cy="331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D8E2647-0AD9-4650-8E97-2CBB4B49C734}"/>
              </a:ext>
            </a:extLst>
          </p:cNvPr>
          <p:cNvSpPr txBox="1"/>
          <p:nvPr/>
        </p:nvSpPr>
        <p:spPr>
          <a:xfrm>
            <a:off x="4223758" y="260804"/>
            <a:ext cx="47531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District Leadership Team (DLT)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Build capacity within the buildings for Professional Learning Communities to exist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Support  ILT Implementation of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Analyze district data to identify trends and areas of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Determine support needed for Priority and Focus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Inform decisions related to district  PD and other initiatives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C0F7C2-8EFF-4AB4-8833-A8E4AEBF55C4}"/>
              </a:ext>
            </a:extLst>
          </p:cNvPr>
          <p:cNvSpPr txBox="1"/>
          <p:nvPr/>
        </p:nvSpPr>
        <p:spPr>
          <a:xfrm>
            <a:off x="198405" y="907136"/>
            <a:ext cx="22038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Support TBT implementation of strategies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Analyze building results to determine an area of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Use the PDSA process to evaluate building level strategies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030A0"/>
                </a:solidFill>
              </a:rPr>
              <a:t>Collect student performance and adult implementation data to share with DLT and to   make building decisions around PD and other supports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F2046-4D8C-4701-B86B-D3F3A381E561}"/>
              </a:ext>
            </a:extLst>
          </p:cNvPr>
          <p:cNvSpPr txBox="1"/>
          <p:nvPr/>
        </p:nvSpPr>
        <p:spPr>
          <a:xfrm>
            <a:off x="5346915" y="2433234"/>
            <a:ext cx="3276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Teacher Based Team (TBT)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Give common formative assessments to students and analyze results to determine an area of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Use the PDSA process  to evaluate common instructional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Collect and summarize student performance and adult implementation data to share with 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51D17-166B-4A43-894C-4E536DB1FE97}"/>
              </a:ext>
            </a:extLst>
          </p:cNvPr>
          <p:cNvSpPr txBox="1"/>
          <p:nvPr/>
        </p:nvSpPr>
        <p:spPr>
          <a:xfrm>
            <a:off x="198406" y="260804"/>
            <a:ext cx="263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Instructional Leadership Team (ILT)</a:t>
            </a:r>
          </a:p>
        </p:txBody>
      </p:sp>
    </p:spTree>
    <p:extLst>
      <p:ext uri="{BB962C8B-B14F-4D97-AF65-F5344CB8AC3E}">
        <p14:creationId xmlns:p14="http://schemas.microsoft.com/office/powerpoint/2010/main" val="422934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3DD674-8064-47C3-A85D-6B5363CF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9FA629-9EEC-48C1-97A8-4F9C72C3C7F4}"/>
              </a:ext>
            </a:extLst>
          </p:cNvPr>
          <p:cNvSpPr/>
          <p:nvPr/>
        </p:nvSpPr>
        <p:spPr>
          <a:xfrm>
            <a:off x="1302589" y="810883"/>
            <a:ext cx="6771736" cy="107830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2FAB90-202C-4C08-B1F5-1B07D2CB6253}"/>
              </a:ext>
            </a:extLst>
          </p:cNvPr>
          <p:cNvSpPr/>
          <p:nvPr/>
        </p:nvSpPr>
        <p:spPr>
          <a:xfrm>
            <a:off x="1302590" y="1987221"/>
            <a:ext cx="3269410" cy="96301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CE4048-2E51-46C4-A92C-4ACC1BEB4432}"/>
              </a:ext>
            </a:extLst>
          </p:cNvPr>
          <p:cNvSpPr/>
          <p:nvPr/>
        </p:nvSpPr>
        <p:spPr>
          <a:xfrm>
            <a:off x="4658264" y="1987221"/>
            <a:ext cx="3416062" cy="96301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759773-AE09-406B-91BE-D92A16B6B339}"/>
              </a:ext>
            </a:extLst>
          </p:cNvPr>
          <p:cNvSpPr/>
          <p:nvPr/>
        </p:nvSpPr>
        <p:spPr>
          <a:xfrm>
            <a:off x="1384541" y="3033353"/>
            <a:ext cx="957532" cy="1521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196E7A-4F7D-4247-AD2B-3AD78E56BD76}"/>
              </a:ext>
            </a:extLst>
          </p:cNvPr>
          <p:cNvSpPr/>
          <p:nvPr/>
        </p:nvSpPr>
        <p:spPr>
          <a:xfrm>
            <a:off x="2458529" y="3033353"/>
            <a:ext cx="957532" cy="1521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5FF2A7-B70A-4CF1-B81F-F3F38337EA89}"/>
              </a:ext>
            </a:extLst>
          </p:cNvPr>
          <p:cNvSpPr/>
          <p:nvPr/>
        </p:nvSpPr>
        <p:spPr>
          <a:xfrm>
            <a:off x="3532517" y="3048270"/>
            <a:ext cx="957532" cy="1493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0BA43C-CEDB-4BC9-BD47-C407B7FE9FAE}"/>
              </a:ext>
            </a:extLst>
          </p:cNvPr>
          <p:cNvSpPr/>
          <p:nvPr/>
        </p:nvSpPr>
        <p:spPr>
          <a:xfrm>
            <a:off x="4813541" y="3043591"/>
            <a:ext cx="957532" cy="14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AE75E6-59E0-4967-8095-BB16ED85A279}"/>
              </a:ext>
            </a:extLst>
          </p:cNvPr>
          <p:cNvSpPr/>
          <p:nvPr/>
        </p:nvSpPr>
        <p:spPr>
          <a:xfrm>
            <a:off x="5887529" y="3043591"/>
            <a:ext cx="957532" cy="14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2B44F25-A54A-4412-BE1B-B657448912C2}"/>
              </a:ext>
            </a:extLst>
          </p:cNvPr>
          <p:cNvSpPr/>
          <p:nvPr/>
        </p:nvSpPr>
        <p:spPr>
          <a:xfrm>
            <a:off x="6961517" y="3033353"/>
            <a:ext cx="957532" cy="1521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AD1A25-8E02-44CA-B895-9416C81983BE}"/>
              </a:ext>
            </a:extLst>
          </p:cNvPr>
          <p:cNvSpPr txBox="1"/>
          <p:nvPr/>
        </p:nvSpPr>
        <p:spPr>
          <a:xfrm>
            <a:off x="1384541" y="996091"/>
            <a:ext cx="6456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District Leadership Team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895990-8D8E-4DC8-B3F4-E6408E22E7D5}"/>
              </a:ext>
            </a:extLst>
          </p:cNvPr>
          <p:cNvSpPr txBox="1"/>
          <p:nvPr/>
        </p:nvSpPr>
        <p:spPr>
          <a:xfrm>
            <a:off x="1343565" y="2284061"/>
            <a:ext cx="318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Instructional Leadership Team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EDB07B-E365-42EB-82A6-6A53CF2143CD}"/>
              </a:ext>
            </a:extLst>
          </p:cNvPr>
          <p:cNvSpPr txBox="1"/>
          <p:nvPr/>
        </p:nvSpPr>
        <p:spPr>
          <a:xfrm>
            <a:off x="4772565" y="2284061"/>
            <a:ext cx="318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Instructional Leadership Team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97C500-7F20-4AD9-BF89-58158ACA3C95}"/>
              </a:ext>
            </a:extLst>
          </p:cNvPr>
          <p:cNvSpPr txBox="1"/>
          <p:nvPr/>
        </p:nvSpPr>
        <p:spPr>
          <a:xfrm>
            <a:off x="1407186" y="3377202"/>
            <a:ext cx="9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Teacher Based Team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32E4FC-07CC-4219-BA0E-2B406E24CAEF}"/>
              </a:ext>
            </a:extLst>
          </p:cNvPr>
          <p:cNvSpPr txBox="1"/>
          <p:nvPr/>
        </p:nvSpPr>
        <p:spPr>
          <a:xfrm>
            <a:off x="2482254" y="3377201"/>
            <a:ext cx="9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Teacher Based Team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E147A8-0C79-4738-8267-51CFF51986ED}"/>
              </a:ext>
            </a:extLst>
          </p:cNvPr>
          <p:cNvSpPr txBox="1"/>
          <p:nvPr/>
        </p:nvSpPr>
        <p:spPr>
          <a:xfrm>
            <a:off x="3555161" y="3377200"/>
            <a:ext cx="9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Teacher Based Team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776A7B-0942-4A69-AEB6-6B9C0D7EEFAC}"/>
              </a:ext>
            </a:extLst>
          </p:cNvPr>
          <p:cNvSpPr txBox="1"/>
          <p:nvPr/>
        </p:nvSpPr>
        <p:spPr>
          <a:xfrm>
            <a:off x="4836185" y="3379674"/>
            <a:ext cx="9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Teacher Based Team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CD184E-78C5-4623-A452-11E23FBDFC8E}"/>
              </a:ext>
            </a:extLst>
          </p:cNvPr>
          <p:cNvSpPr txBox="1"/>
          <p:nvPr/>
        </p:nvSpPr>
        <p:spPr>
          <a:xfrm>
            <a:off x="5910174" y="3379674"/>
            <a:ext cx="9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Teacher Based Team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05FC03-62AC-4225-9968-A2E29BA27331}"/>
              </a:ext>
            </a:extLst>
          </p:cNvPr>
          <p:cNvSpPr txBox="1"/>
          <p:nvPr/>
        </p:nvSpPr>
        <p:spPr>
          <a:xfrm>
            <a:off x="6984161" y="3381855"/>
            <a:ext cx="9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Teacher Based Team</a:t>
            </a:r>
          </a:p>
        </p:txBody>
      </p:sp>
      <p:sp>
        <p:nvSpPr>
          <p:cNvPr id="35" name="Arrow: Up-Down 34">
            <a:extLst>
              <a:ext uri="{FF2B5EF4-FFF2-40B4-BE49-F238E27FC236}">
                <a16:creationId xmlns:a16="http://schemas.microsoft.com/office/drawing/2014/main" id="{A41647A1-BC7B-4AB0-BB9F-89115BE1B813}"/>
              </a:ext>
            </a:extLst>
          </p:cNvPr>
          <p:cNvSpPr/>
          <p:nvPr/>
        </p:nvSpPr>
        <p:spPr>
          <a:xfrm>
            <a:off x="2721634" y="1591719"/>
            <a:ext cx="383876" cy="707886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Arrow: Up-Down 35">
            <a:extLst>
              <a:ext uri="{FF2B5EF4-FFF2-40B4-BE49-F238E27FC236}">
                <a16:creationId xmlns:a16="http://schemas.microsoft.com/office/drawing/2014/main" id="{6F352C96-C275-494F-A626-934F9432D3F1}"/>
              </a:ext>
            </a:extLst>
          </p:cNvPr>
          <p:cNvSpPr/>
          <p:nvPr/>
        </p:nvSpPr>
        <p:spPr>
          <a:xfrm>
            <a:off x="6174356" y="1588313"/>
            <a:ext cx="383876" cy="707886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Arrow: Up-Down 36">
            <a:extLst>
              <a:ext uri="{FF2B5EF4-FFF2-40B4-BE49-F238E27FC236}">
                <a16:creationId xmlns:a16="http://schemas.microsoft.com/office/drawing/2014/main" id="{A4452F06-60B5-451E-8F77-234EA2321D94}"/>
              </a:ext>
            </a:extLst>
          </p:cNvPr>
          <p:cNvSpPr/>
          <p:nvPr/>
        </p:nvSpPr>
        <p:spPr>
          <a:xfrm>
            <a:off x="1671369" y="2653393"/>
            <a:ext cx="383876" cy="707886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Arrow: Up-Down 37">
            <a:extLst>
              <a:ext uri="{FF2B5EF4-FFF2-40B4-BE49-F238E27FC236}">
                <a16:creationId xmlns:a16="http://schemas.microsoft.com/office/drawing/2014/main" id="{E9095854-B1F5-4F79-8F14-A4B6CDE72BDF}"/>
              </a:ext>
            </a:extLst>
          </p:cNvPr>
          <p:cNvSpPr/>
          <p:nvPr/>
        </p:nvSpPr>
        <p:spPr>
          <a:xfrm>
            <a:off x="2745356" y="2648900"/>
            <a:ext cx="383876" cy="707886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Arrow: Up-Down 38">
            <a:extLst>
              <a:ext uri="{FF2B5EF4-FFF2-40B4-BE49-F238E27FC236}">
                <a16:creationId xmlns:a16="http://schemas.microsoft.com/office/drawing/2014/main" id="{ACB42A67-78E9-46A5-B572-76B987A88FB2}"/>
              </a:ext>
            </a:extLst>
          </p:cNvPr>
          <p:cNvSpPr/>
          <p:nvPr/>
        </p:nvSpPr>
        <p:spPr>
          <a:xfrm>
            <a:off x="3819343" y="2654039"/>
            <a:ext cx="383876" cy="707886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Arrow: Up-Down 39">
            <a:extLst>
              <a:ext uri="{FF2B5EF4-FFF2-40B4-BE49-F238E27FC236}">
                <a16:creationId xmlns:a16="http://schemas.microsoft.com/office/drawing/2014/main" id="{DF546E7E-190B-42EA-BAB5-8053F696F0B6}"/>
              </a:ext>
            </a:extLst>
          </p:cNvPr>
          <p:cNvSpPr/>
          <p:nvPr/>
        </p:nvSpPr>
        <p:spPr>
          <a:xfrm>
            <a:off x="5100368" y="2656593"/>
            <a:ext cx="383876" cy="707886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Arrow: Up-Down 40">
            <a:extLst>
              <a:ext uri="{FF2B5EF4-FFF2-40B4-BE49-F238E27FC236}">
                <a16:creationId xmlns:a16="http://schemas.microsoft.com/office/drawing/2014/main" id="{A62C05F2-C1AD-4D15-8233-285A15C2ACBB}"/>
              </a:ext>
            </a:extLst>
          </p:cNvPr>
          <p:cNvSpPr/>
          <p:nvPr/>
        </p:nvSpPr>
        <p:spPr>
          <a:xfrm>
            <a:off x="6192688" y="2642970"/>
            <a:ext cx="383876" cy="707886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Arrow: Up-Down 41">
            <a:extLst>
              <a:ext uri="{FF2B5EF4-FFF2-40B4-BE49-F238E27FC236}">
                <a16:creationId xmlns:a16="http://schemas.microsoft.com/office/drawing/2014/main" id="{232A2B8D-3366-4A20-BFE0-0CB12C8B4810}"/>
              </a:ext>
            </a:extLst>
          </p:cNvPr>
          <p:cNvSpPr/>
          <p:nvPr/>
        </p:nvSpPr>
        <p:spPr>
          <a:xfrm>
            <a:off x="7254182" y="2650621"/>
            <a:ext cx="383876" cy="707886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5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7CDB-1C02-46FE-9FDA-57967EF0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tx1"/>
                </a:solidFill>
              </a:rPr>
              <a:t>Quality Improvement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24FAD5B-83A8-4828-82F1-F33A1DE14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913" y="1907206"/>
            <a:ext cx="3999323" cy="19386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B0EE9-39F1-4DFF-8347-CED195B6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70DFDC2D-3BDF-4370-AEB8-2726C0E3141F}"/>
              </a:ext>
            </a:extLst>
          </p:cNvPr>
          <p:cNvSpPr txBox="1">
            <a:spLocks/>
          </p:cNvSpPr>
          <p:nvPr/>
        </p:nvSpPr>
        <p:spPr>
          <a:xfrm>
            <a:off x="635411" y="1644627"/>
            <a:ext cx="3996546" cy="75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180" tIns="56180" rIns="56180" bIns="561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systems level problem solving method that engages all stakeholders.</a:t>
            </a: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4751BA78-743C-4F31-A4C4-F96084019A30}"/>
              </a:ext>
            </a:extLst>
          </p:cNvPr>
          <p:cNvSpPr txBox="1">
            <a:spLocks/>
          </p:cNvSpPr>
          <p:nvPr/>
        </p:nvSpPr>
        <p:spPr>
          <a:xfrm>
            <a:off x="452764" y="2571750"/>
            <a:ext cx="4119236" cy="60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180" tIns="56180" rIns="56180" bIns="561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1688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  <a:tabLst/>
              <a:defRPr/>
            </a:pPr>
            <a:r>
              <a:rPr kumimoji="0" lang="en-US" sz="1688" b="0" i="0" u="sng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Driving Questions: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  <a:tabLst/>
              <a:defRPr/>
            </a:pPr>
            <a:endParaRPr kumimoji="0" lang="en-US" sz="800" b="0" i="0" u="sng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43006" marR="0" lvl="0" indent="-4108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are we trying to accomplish?</a:t>
            </a:r>
          </a:p>
          <a:p>
            <a:pPr marL="643006" marR="0" lvl="0" indent="-4108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How will we know the change is an improvement?</a:t>
            </a:r>
          </a:p>
          <a:p>
            <a:pPr marL="643006" marR="0" lvl="0" indent="-4108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change can we make that will result in an improvement?</a:t>
            </a:r>
          </a:p>
        </p:txBody>
      </p:sp>
    </p:spTree>
    <p:extLst>
      <p:ext uri="{BB962C8B-B14F-4D97-AF65-F5344CB8AC3E}">
        <p14:creationId xmlns:p14="http://schemas.microsoft.com/office/powerpoint/2010/main" val="152883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280035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1575" cy="478345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708" y="185165"/>
            <a:ext cx="3298316" cy="4783454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77713" y="3304397"/>
            <a:ext cx="207230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185166"/>
            <a:ext cx="8793480" cy="4783454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53316-A7AB-41FD-97EB-0CF62C75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353" y="643256"/>
            <a:ext cx="2335025" cy="27171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3800" b="1" cap="all">
                <a:solidFill>
                  <a:srgbClr val="FFFFFF"/>
                </a:solidFill>
              </a:rPr>
              <a:t>The PDSA Process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BD2599-8965-4BF2-B259-38C0BB3D18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3643"/>
          <a:stretch/>
        </p:blipFill>
        <p:spPr bwMode="auto">
          <a:xfrm>
            <a:off x="179070" y="338821"/>
            <a:ext cx="5251977" cy="44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FCFE0-4A71-45C7-B503-E73689B6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6561" y="4667871"/>
            <a:ext cx="756727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smtClean="0">
                <a:solidFill>
                  <a:srgbClr val="FFFFFF"/>
                </a:solidFill>
              </a:rPr>
              <a:pPr lvl="0" indent="0" defTabSz="9144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52D4D-1E42-4239-A618-374A716200DA}"/>
              </a:ext>
            </a:extLst>
          </p:cNvPr>
          <p:cNvSpPr/>
          <p:nvPr/>
        </p:nvSpPr>
        <p:spPr>
          <a:xfrm>
            <a:off x="4456423" y="238708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359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5EEC-88D2-45B9-89CE-C0AD73FD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4" y="338707"/>
            <a:ext cx="7406640" cy="65496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CPS Key Driver Diagram (KDD)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D459A-9F59-4365-B7F5-246F0A461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en-US" dirty="0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91844-A4F4-4FBF-B173-EE11618F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FF4C9-8F3B-4077-97A1-41595B83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66" y="953277"/>
            <a:ext cx="5484067" cy="3126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D70E86-3F3B-4A41-85ED-14766A6575C9}"/>
              </a:ext>
            </a:extLst>
          </p:cNvPr>
          <p:cNvSpPr txBox="1"/>
          <p:nvPr/>
        </p:nvSpPr>
        <p:spPr>
          <a:xfrm>
            <a:off x="388189" y="4079314"/>
            <a:ext cx="860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Buildings create improvement plans based on the District’s Global Aim, Strategic Goals, and Key Drivers.</a:t>
            </a:r>
          </a:p>
        </p:txBody>
      </p:sp>
    </p:spTree>
    <p:extLst>
      <p:ext uri="{BB962C8B-B14F-4D97-AF65-F5344CB8AC3E}">
        <p14:creationId xmlns:p14="http://schemas.microsoft.com/office/powerpoint/2010/main" val="373408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280035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192405"/>
            <a:ext cx="8778240" cy="477392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4094226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DCC2C25-490B-43B6-98F5-C076B05C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809" y="3066066"/>
            <a:ext cx="7475220" cy="99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5000" b="1" cap="all" dirty="0"/>
              <a:t>One 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4ED82F-D79D-4593-88AA-A0E76DCF8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12488"/>
          <a:stretch/>
        </p:blipFill>
        <p:spPr>
          <a:xfrm>
            <a:off x="182880" y="192405"/>
            <a:ext cx="8778240" cy="28232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DACB3-584C-4EC0-A17E-F03F5367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7" y="4667871"/>
            <a:ext cx="1279663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/>
              <a:pPr lvl="0" indent="0" defTabSz="9144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17</a:t>
            </a:fld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34196-2042-4E8E-BB7C-9D7214B5975D}"/>
              </a:ext>
            </a:extLst>
          </p:cNvPr>
          <p:cNvSpPr txBox="1"/>
          <p:nvPr/>
        </p:nvSpPr>
        <p:spPr>
          <a:xfrm>
            <a:off x="530255" y="4026725"/>
            <a:ext cx="870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Buildings will implement strategies and monitor progress towards goals using the ILT and TBT PDSA Process.</a:t>
            </a:r>
          </a:p>
        </p:txBody>
      </p:sp>
    </p:spTree>
    <p:extLst>
      <p:ext uri="{BB962C8B-B14F-4D97-AF65-F5344CB8AC3E}">
        <p14:creationId xmlns:p14="http://schemas.microsoft.com/office/powerpoint/2010/main" val="3470445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1F50C1-F708-485D-B1A9-65873AB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F7F52A-561E-4CE4-A251-1565CF80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280035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DDF717E-1596-4763-8083-7EDE48E71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516E5FD-1641-417A-B344-1BB5728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992335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F72192-D125-4D83-8744-D81299A8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90" y="2353152"/>
            <a:ext cx="7475220" cy="11178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5000" b="1" cap="all" dirty="0"/>
              <a:t>ILT and TBT Work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B5624FD-559E-4D3E-96F7-138AC04EF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756" y="764459"/>
            <a:ext cx="3823594" cy="1825766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72C4C40-4470-46F5-8B7F-6943E59330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92649" y="680055"/>
            <a:ext cx="3806954" cy="19986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0C97B-7423-4EF1-92DE-46B175CD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7" y="4667871"/>
            <a:ext cx="1279663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1200" kern="1200">
                <a:latin typeface="+mn-lt"/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18</a:t>
            </a:fld>
            <a:endParaRPr lang="en-US" sz="1200" kern="1200"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41DFE-C2E2-4AF0-9034-B61CB85540D8}"/>
              </a:ext>
            </a:extLst>
          </p:cNvPr>
          <p:cNvSpPr txBox="1"/>
          <p:nvPr/>
        </p:nvSpPr>
        <p:spPr>
          <a:xfrm>
            <a:off x="173355" y="3503662"/>
            <a:ext cx="872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TBTs communicate monthly to ILT.  TBT PDSA Form is provided as a guide.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DLT reviews ILT PDSA forms in January and March.</a:t>
            </a:r>
          </a:p>
        </p:txBody>
      </p:sp>
    </p:spTree>
    <p:extLst>
      <p:ext uri="{BB962C8B-B14F-4D97-AF65-F5344CB8AC3E}">
        <p14:creationId xmlns:p14="http://schemas.microsoft.com/office/powerpoint/2010/main" val="353867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ctrTitle"/>
          </p:nvPr>
        </p:nvSpPr>
        <p:spPr>
          <a:xfrm>
            <a:off x="195349" y="2352966"/>
            <a:ext cx="875330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80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 the role of the DLT in CPS</a:t>
            </a:r>
            <a:r>
              <a:rPr lang="en" sz="80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8000" b="1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B6B4-BC34-44B6-BCF6-1C00D864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199"/>
            <a:ext cx="7406640" cy="13134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2019-2020 DLT Members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CCCCE-E8AA-4C0E-A68B-D8EA46455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896" y="2058437"/>
            <a:ext cx="3714750" cy="2230929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b="1" dirty="0">
                <a:solidFill>
                  <a:schemeClr val="tx1"/>
                </a:solidFill>
              </a:rPr>
              <a:t>Shauna Murphy – Assistant Superintendent</a:t>
            </a:r>
          </a:p>
          <a:p>
            <a:pPr marL="34290" indent="0">
              <a:buNone/>
            </a:pPr>
            <a:r>
              <a:rPr lang="en-US" b="1" dirty="0">
                <a:solidFill>
                  <a:schemeClr val="tx1"/>
                </a:solidFill>
              </a:rPr>
              <a:t>Carlos Blair – Western Hills </a:t>
            </a:r>
          </a:p>
          <a:p>
            <a:pPr marL="34290" indent="0">
              <a:buNone/>
            </a:pPr>
            <a:r>
              <a:rPr lang="en-US" b="1" dirty="0">
                <a:solidFill>
                  <a:schemeClr val="tx1"/>
                </a:solidFill>
              </a:rPr>
              <a:t>Chandra Gardner-Dater High School</a:t>
            </a:r>
          </a:p>
          <a:p>
            <a:pPr marL="34290" indent="0">
              <a:buNone/>
            </a:pPr>
            <a:r>
              <a:rPr lang="en-US" b="1" dirty="0">
                <a:solidFill>
                  <a:schemeClr val="tx1"/>
                </a:solidFill>
              </a:rPr>
              <a:t>Jennifer Myree – Rees E. Price	</a:t>
            </a:r>
          </a:p>
          <a:p>
            <a:pPr marL="34290" indent="0">
              <a:buNone/>
            </a:pPr>
            <a:r>
              <a:rPr lang="en-US" b="1" dirty="0">
                <a:solidFill>
                  <a:schemeClr val="tx1"/>
                </a:solidFill>
              </a:rPr>
              <a:t>Beverly Pryor-Young-Virtual</a:t>
            </a:r>
          </a:p>
          <a:p>
            <a:pPr marL="3429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79B99-DEB1-40A2-A988-0CABCACAC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355" y="2058437"/>
            <a:ext cx="3806190" cy="2230928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b="1" dirty="0">
                <a:solidFill>
                  <a:schemeClr val="tx1"/>
                </a:solidFill>
              </a:rPr>
              <a:t>Kendra Phelps – CFT</a:t>
            </a:r>
          </a:p>
          <a:p>
            <a:pPr marL="34290" indent="0">
              <a:buNone/>
            </a:pPr>
            <a:r>
              <a:rPr lang="en-US" b="1" dirty="0">
                <a:solidFill>
                  <a:schemeClr val="tx1"/>
                </a:solidFill>
              </a:rPr>
              <a:t>Amy Randolph – Oyler</a:t>
            </a:r>
          </a:p>
          <a:p>
            <a:pPr marL="34290" indent="0">
              <a:buNone/>
            </a:pPr>
            <a:r>
              <a:rPr lang="en-US" b="1" dirty="0">
                <a:solidFill>
                  <a:schemeClr val="tx1"/>
                </a:solidFill>
              </a:rPr>
              <a:t>Heather Stover – AWL</a:t>
            </a:r>
          </a:p>
          <a:p>
            <a:pPr marL="34290" indent="0">
              <a:buNone/>
            </a:pPr>
            <a:r>
              <a:rPr lang="en-US" b="1" dirty="0">
                <a:solidFill>
                  <a:schemeClr val="tx1"/>
                </a:solidFill>
              </a:rPr>
              <a:t>Harry Voll – Roselawn </a:t>
            </a:r>
          </a:p>
          <a:p>
            <a:pPr marL="34290" indent="0">
              <a:buNone/>
            </a:pPr>
            <a:r>
              <a:rPr lang="en-US" b="1" dirty="0">
                <a:solidFill>
                  <a:schemeClr val="tx1"/>
                </a:solidFill>
              </a:rPr>
              <a:t>Laura Sebastian - Hughes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FB966-5B7E-44F0-9A20-70EE5451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235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DEB1-A731-4721-9F07-7FF21921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</p:spPr>
        <p:txBody>
          <a:bodyPr>
            <a:normAutofit/>
          </a:bodyPr>
          <a:lstStyle/>
          <a:p>
            <a:r>
              <a:rPr lang="en-US" b="1"/>
              <a:t>District Leadership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BE3BA-D288-49C6-AEE6-3A1F00E6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7" y="4667871"/>
            <a:ext cx="1279663" cy="27384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600"/>
                </a:spcAft>
                <a:buNone/>
              </a:pPr>
              <a:t>20</a:t>
            </a:fld>
            <a:endParaRPr lang="en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E133B0-611E-4EF9-AFA6-3390B6D83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658343"/>
              </p:ext>
            </p:extLst>
          </p:nvPr>
        </p:nvGraphicFramePr>
        <p:xfrm>
          <a:off x="857250" y="1474470"/>
          <a:ext cx="7404497" cy="284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64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333450" y="946500"/>
            <a:ext cx="8477100" cy="6062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4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Shape 235"/>
          <p:cNvSpPr txBox="1"/>
          <p:nvPr/>
        </p:nvSpPr>
        <p:spPr>
          <a:xfrm>
            <a:off x="333450" y="1552754"/>
            <a:ext cx="8408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06400" rtl="0">
              <a:lnSpc>
                <a:spcPct val="138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 dirty="0"/>
              <a:t>Use the </a:t>
            </a:r>
            <a:r>
              <a:rPr lang="en-US" sz="2800" dirty="0"/>
              <a:t>ILT PDSA </a:t>
            </a:r>
            <a:r>
              <a:rPr lang="en" sz="2800" dirty="0"/>
              <a:t>Form.</a:t>
            </a:r>
            <a:endParaRPr sz="2800" dirty="0"/>
          </a:p>
          <a:p>
            <a:pPr marL="457200" lvl="0" indent="-406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 dirty="0">
                <a:solidFill>
                  <a:schemeClr val="dk1"/>
                </a:solidFill>
              </a:rPr>
              <a:t>Make sure to complete the “Communication” section of this form so DLT can best support your teams.</a:t>
            </a:r>
            <a:endParaRPr sz="2800" dirty="0"/>
          </a:p>
          <a:p>
            <a:pPr marL="457200" lvl="0" indent="-406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US" sz="2800" dirty="0"/>
              <a:t>Maintain all forms in the One Plan/ILT 19-20 folder</a:t>
            </a:r>
            <a:r>
              <a:rPr lang="en" sz="2800" dirty="0"/>
              <a:t>.</a:t>
            </a:r>
            <a:endParaRPr sz="28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A399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ctrTitle"/>
          </p:nvPr>
        </p:nvSpPr>
        <p:spPr>
          <a:xfrm>
            <a:off x="1574575" y="1318043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will the DLT do with the information?</a:t>
            </a:r>
            <a:endParaRPr sz="4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 b="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Shape 247"/>
          <p:cNvSpPr txBox="1"/>
          <p:nvPr/>
        </p:nvSpPr>
        <p:spPr>
          <a:xfrm>
            <a:off x="751925" y="1828100"/>
            <a:ext cx="776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The DLT will review information to look for patterns in the data, provide feedback, and determine how we can support.</a:t>
            </a:r>
            <a:endParaRPr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ctrTitle"/>
          </p:nvPr>
        </p:nvSpPr>
        <p:spPr>
          <a:xfrm>
            <a:off x="1638300" y="604775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DLT </a:t>
            </a:r>
            <a:r>
              <a:rPr lang="en-US" sz="4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Dates</a:t>
            </a:r>
            <a:endParaRPr sz="4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Shape 253"/>
          <p:cNvSpPr txBox="1"/>
          <p:nvPr/>
        </p:nvSpPr>
        <p:spPr>
          <a:xfrm>
            <a:off x="2324465" y="1471277"/>
            <a:ext cx="4495069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Oct 30 – One Plan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Jan 8 – ILT PDSA Forms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March 12 – ILT PDSA Forms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2A399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F0A7-0CAD-4562-9FEA-89C23D67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457200"/>
            <a:ext cx="8350370" cy="1017270"/>
          </a:xfrm>
        </p:spPr>
        <p:txBody>
          <a:bodyPr>
            <a:noAutofit/>
          </a:bodyPr>
          <a:lstStyle/>
          <a:p>
            <a:r>
              <a:rPr lang="en-US" dirty="0"/>
              <a:t>DLT Feedback and Support</a:t>
            </a:r>
            <a:br>
              <a:rPr lang="en-US" dirty="0"/>
            </a:br>
            <a:r>
              <a:rPr lang="en-US" sz="1000" dirty="0"/>
              <a:t> </a:t>
            </a:r>
            <a:br>
              <a:rPr lang="en-US" dirty="0"/>
            </a:br>
            <a:r>
              <a:rPr lang="en-US" sz="2000" b="1" dirty="0">
                <a:solidFill>
                  <a:schemeClr val="tx1"/>
                </a:solidFill>
              </a:rPr>
              <a:t>A slide will be added to the end of each school’s One Plan with this table.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70751E-324B-4BBA-A6C6-5413BCDDC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46048"/>
              </p:ext>
            </p:extLst>
          </p:nvPr>
        </p:nvGraphicFramePr>
        <p:xfrm>
          <a:off x="869950" y="1853601"/>
          <a:ext cx="740410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056">
                  <a:extLst>
                    <a:ext uri="{9D8B030D-6E8A-4147-A177-3AD203B41FA5}">
                      <a16:colId xmlns:a16="http://schemas.microsoft.com/office/drawing/2014/main" val="722295359"/>
                    </a:ext>
                  </a:extLst>
                </a:gridCol>
                <a:gridCol w="2943624">
                  <a:extLst>
                    <a:ext uri="{9D8B030D-6E8A-4147-A177-3AD203B41FA5}">
                      <a16:colId xmlns:a16="http://schemas.microsoft.com/office/drawing/2014/main" val="129683385"/>
                    </a:ext>
                  </a:extLst>
                </a:gridCol>
                <a:gridCol w="3454420">
                  <a:extLst>
                    <a:ext uri="{9D8B030D-6E8A-4147-A177-3AD203B41FA5}">
                      <a16:colId xmlns:a16="http://schemas.microsoft.com/office/drawing/2014/main" val="17426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 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 Wonder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968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10/30/19</a:t>
                      </a:r>
                    </a:p>
                    <a:p>
                      <a:r>
                        <a:rPr lang="en-US" dirty="0"/>
                        <a:t>One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299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January</a:t>
                      </a:r>
                    </a:p>
                    <a:p>
                      <a:r>
                        <a:rPr lang="en-US" dirty="0"/>
                        <a:t>ILT PDSA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6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 </a:t>
                      </a:r>
                    </a:p>
                    <a:p>
                      <a:r>
                        <a:rPr lang="en-US" dirty="0"/>
                        <a:t>ILT PDSA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202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908F8-269F-4F3F-BEAE-ECBBB9DE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2176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ctrTitle"/>
          </p:nvPr>
        </p:nvSpPr>
        <p:spPr>
          <a:xfrm>
            <a:off x="651900" y="1409550"/>
            <a:ext cx="7840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DLT Role:</a:t>
            </a:r>
            <a:br>
              <a:rPr lang="en-US" sz="4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4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Transparency and Support</a:t>
            </a:r>
            <a:endParaRPr sz="4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 b="1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1" name="Shape 241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050" y="2186026"/>
            <a:ext cx="4009900" cy="24643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ctrTitle"/>
          </p:nvPr>
        </p:nvSpPr>
        <p:spPr>
          <a:xfrm>
            <a:off x="1638300" y="1118525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this is not . . . .</a:t>
            </a:r>
            <a:endParaRPr sz="4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1177150" y="1670500"/>
            <a:ext cx="7062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It is not evaluative.</a:t>
            </a:r>
            <a:endParaRPr sz="3200" dirty="0">
              <a:solidFill>
                <a:schemeClr val="dk1"/>
              </a:solidFill>
            </a:endParaRPr>
          </a:p>
          <a:p>
            <a:pPr marL="457200" lvl="0" indent="-431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It is not punitive.</a:t>
            </a:r>
            <a:endParaRPr sz="3200" dirty="0">
              <a:solidFill>
                <a:schemeClr val="dk1"/>
              </a:solidFill>
            </a:endParaRPr>
          </a:p>
          <a:p>
            <a:pPr marL="457200" lvl="0" indent="-431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It is not busy work.</a:t>
            </a:r>
            <a:endParaRPr sz="3200" dirty="0">
              <a:solidFill>
                <a:schemeClr val="dk1"/>
              </a:solidFill>
            </a:endParaRPr>
          </a:p>
          <a:p>
            <a:pPr marL="457200" lvl="0" indent="-431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It is not only compliance.</a:t>
            </a:r>
            <a:endParaRPr sz="3200" dirty="0">
              <a:solidFill>
                <a:schemeClr val="dk1"/>
              </a:solidFill>
            </a:endParaRPr>
          </a:p>
          <a:p>
            <a:pPr marL="457200" lvl="0" indent="-431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" sz="3200" dirty="0">
                <a:solidFill>
                  <a:schemeClr val="dk1"/>
                </a:solidFill>
              </a:rPr>
              <a:t>It is not one person’s responsibility.</a:t>
            </a:r>
            <a:endParaRPr sz="32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1999-4B29-49D0-9736-D3DD963A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B3910-11F5-4D03-BDCF-45CEE087D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r>
              <a:rPr lang="en-US" sz="2400" dirty="0"/>
              <a:t>Please feel free to contact the DLT Co-Chairs:</a:t>
            </a:r>
          </a:p>
          <a:p>
            <a:pPr marL="34290" indent="0">
              <a:buNone/>
            </a:pPr>
            <a:endParaRPr lang="en-US" sz="800" dirty="0"/>
          </a:p>
          <a:p>
            <a:pPr marL="205740" lvl="1" indent="0">
              <a:buNone/>
            </a:pPr>
            <a:r>
              <a:rPr lang="en-US" sz="2400" dirty="0"/>
              <a:t>Kendra Phelps</a:t>
            </a:r>
          </a:p>
          <a:p>
            <a:pPr marL="411480" lvl="2" indent="0">
              <a:buNone/>
            </a:pPr>
            <a:r>
              <a:rPr lang="en-US" sz="2400" dirty="0">
                <a:hlinkClick r:id="rId2"/>
              </a:rPr>
              <a:t>kphelps@cft-aft.org</a:t>
            </a:r>
            <a:endParaRPr lang="en-US" sz="2400" dirty="0"/>
          </a:p>
          <a:p>
            <a:pPr marL="411480" lvl="2" indent="0">
              <a:buNone/>
            </a:pPr>
            <a:endParaRPr lang="en-US" sz="2400" dirty="0"/>
          </a:p>
          <a:p>
            <a:pPr marL="205740" lvl="1" indent="0">
              <a:buNone/>
            </a:pPr>
            <a:r>
              <a:rPr lang="en-US" sz="2400" dirty="0"/>
              <a:t>Amy Randolph</a:t>
            </a:r>
          </a:p>
          <a:p>
            <a:pPr marL="411480" lvl="2" indent="0">
              <a:buNone/>
            </a:pPr>
            <a:r>
              <a:rPr lang="en-US" sz="2400" dirty="0">
                <a:hlinkClick r:id="rId3"/>
              </a:rPr>
              <a:t>randola@cpsboe.k12.oh.us</a:t>
            </a:r>
            <a:r>
              <a:rPr lang="en-US" sz="2400" dirty="0"/>
              <a:t> </a:t>
            </a:r>
          </a:p>
          <a:p>
            <a:pPr marL="411480" lvl="2" indent="0">
              <a:buNone/>
            </a:pPr>
            <a:endParaRPr lang="en-US" sz="2400" dirty="0"/>
          </a:p>
          <a:p>
            <a:pPr marL="411480" lvl="2" indent="0">
              <a:buNone/>
            </a:pPr>
            <a:endParaRPr lang="en-US" sz="2400" dirty="0"/>
          </a:p>
          <a:p>
            <a:pPr marL="411480" lvl="2" indent="0">
              <a:buClr>
                <a:srgbClr val="FFCA08"/>
              </a:buClr>
              <a:buNone/>
            </a:pPr>
            <a:endParaRPr lang="en-US" sz="2400" dirty="0">
              <a:solidFill>
                <a:srgbClr val="FFCA08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6612F-BD8D-4F10-8296-53699C78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71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528638" y="-6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3072000" y="515400"/>
            <a:ext cx="30000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/>
              <a:t>Overview</a:t>
            </a:r>
            <a:endParaRPr sz="4200" b="1" dirty="0"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1" dirty="0">
              <a:solidFill>
                <a:srgbClr val="595959"/>
              </a:solidFill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28637" y="626701"/>
            <a:ext cx="8218547" cy="4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chemeClr val="dk1"/>
                </a:solidFill>
              </a:rPr>
              <a:t>What is this?</a:t>
            </a:r>
            <a:r>
              <a:rPr lang="en-US" sz="3200" b="1" dirty="0">
                <a:solidFill>
                  <a:schemeClr val="dk1"/>
                </a:solidFill>
              </a:rPr>
              <a:t> </a:t>
            </a:r>
            <a:r>
              <a:rPr lang="en-US" sz="2400" i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Slides 4-8</a:t>
            </a:r>
            <a:endParaRPr lang="en-US" sz="24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marL="914400" lvl="1" indent="-381000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School Identification</a:t>
            </a:r>
          </a:p>
          <a:p>
            <a:pPr marL="76200" lvl="0">
              <a:lnSpc>
                <a:spcPct val="115000"/>
              </a:lnSpc>
              <a:buClr>
                <a:prstClr val="black"/>
              </a:buClr>
              <a:buSzPts val="2400"/>
            </a:pPr>
            <a:r>
              <a:rPr lang="en-US" sz="2800" b="1" dirty="0">
                <a:solidFill>
                  <a:prstClr val="black"/>
                </a:solidFill>
              </a:rPr>
              <a:t>Why should we do this? 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Slides 9-10</a:t>
            </a:r>
            <a:endParaRPr 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 marL="914400" lvl="1" indent="-381000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Research</a:t>
            </a:r>
          </a:p>
          <a:p>
            <a:pPr marL="76200" lvl="0">
              <a:lnSpc>
                <a:spcPct val="115000"/>
              </a:lnSpc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chemeClr val="dk1"/>
                </a:solidFill>
              </a:rPr>
              <a:t>How will we do this? </a:t>
            </a:r>
            <a:r>
              <a:rPr lang="en-US" sz="2400" i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Slides 11-18</a:t>
            </a:r>
            <a:endParaRPr lang="en-US" sz="2400" b="1" dirty="0">
              <a:solidFill>
                <a:schemeClr val="dk1"/>
              </a:solidFill>
            </a:endParaRPr>
          </a:p>
          <a:p>
            <a:pPr marL="914400" lvl="1" indent="-381000">
              <a:lnSpc>
                <a:spcPct val="115000"/>
              </a:lnSpc>
              <a:buClr>
                <a:schemeClr val="dk1"/>
              </a:buClr>
              <a:buSzPts val="2400"/>
              <a:buFontTx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Quality Improvement PDSA</a:t>
            </a:r>
            <a:endParaRPr lang="en-US" sz="2400" b="1" dirty="0">
              <a:solidFill>
                <a:schemeClr val="dk1"/>
              </a:solidFill>
            </a:endParaRPr>
          </a:p>
          <a:p>
            <a:pPr marL="76200" lvl="0">
              <a:lnSpc>
                <a:spcPct val="115000"/>
              </a:lnSpc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chemeClr val="dk1"/>
                </a:solidFill>
              </a:rPr>
              <a:t>What is the role of the DLT in CPS? </a:t>
            </a:r>
            <a:r>
              <a:rPr lang="en-US" sz="2400" i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Slides 19-27</a:t>
            </a:r>
            <a:endParaRPr sz="2400" b="1" dirty="0">
              <a:solidFill>
                <a:schemeClr val="dk1"/>
              </a:solidFill>
            </a:endParaRPr>
          </a:p>
          <a:p>
            <a:pPr marL="914400" lvl="1" indent="-381000">
              <a:lnSpc>
                <a:spcPct val="115000"/>
              </a:lnSpc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Purpose and communication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/>
          </p:nvPr>
        </p:nvSpPr>
        <p:spPr>
          <a:xfrm>
            <a:off x="1638300" y="2228300"/>
            <a:ext cx="58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6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n" sz="96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6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 this</a:t>
            </a:r>
            <a:r>
              <a:rPr lang="en" sz="96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9600" b="1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049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1F50C1-F708-485D-B1A9-65873AB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F7F52A-561E-4CE4-A251-1565CF80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280035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DDF717E-1596-4763-8083-7EDE48E71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16E5FD-1641-417A-B344-1BB5728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992335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C12D1F-DF65-43DB-9ABB-CC58905D134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2485" y="2921508"/>
            <a:ext cx="7475220" cy="1117854"/>
          </a:xfr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85000"/>
              </a:lnSpc>
            </a:pPr>
            <a:r>
              <a:rPr lang="en-US" sz="3900" b="1" cap="all" dirty="0">
                <a:latin typeface="+mj-lt"/>
                <a:ea typeface="+mj-ea"/>
                <a:cs typeface="+mj-cs"/>
              </a:rPr>
              <a:t>Priority, Focus and Warning Schools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88163-EE0D-4504-A0D7-55D9D7CFA6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r="72736" b="7237"/>
          <a:stretch>
            <a:fillRect/>
          </a:stretch>
        </p:blipFill>
        <p:spPr bwMode="auto">
          <a:xfrm>
            <a:off x="1144973" y="503419"/>
            <a:ext cx="2175846" cy="2097550"/>
          </a:xfrm>
          <a:prstGeom prst="rect">
            <a:avLst/>
          </a:prstGeom>
          <a:noFill/>
        </p:spPr>
      </p:pic>
      <p:pic>
        <p:nvPicPr>
          <p:cNvPr id="4" name="Picture 3" descr="SST13CL">
            <a:extLst>
              <a:ext uri="{FF2B5EF4-FFF2-40B4-BE49-F238E27FC236}">
                <a16:creationId xmlns:a16="http://schemas.microsoft.com/office/drawing/2014/main" id="{688BF86D-BFB3-4E42-B7D1-EA99C72E8F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52" y="959966"/>
            <a:ext cx="3806954" cy="1360986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6232B-798A-4857-8467-88A0D2F9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7" y="4667871"/>
            <a:ext cx="1279663" cy="27384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lnSpc>
                <a:spcPct val="90000"/>
              </a:lnSpc>
              <a:spcAft>
                <a:spcPts val="450"/>
              </a:spcAft>
            </a:pPr>
            <a:fld id="{E1D7454F-76CA-4A40-BD1D-6465821295C9}" type="slidenum">
              <a:rPr lang="en-US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r" defTabSz="457200">
                <a:lnSpc>
                  <a:spcPct val="90000"/>
                </a:lnSpc>
                <a:spcAft>
                  <a:spcPts val="450"/>
                </a:spcAft>
              </a:pPr>
              <a:t>5</a:t>
            </a:fld>
            <a:endParaRPr lang="en-US" sz="1200" kern="12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29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74A2A1-CF37-4843-96D1-E61FD9211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4288" y="3889923"/>
            <a:ext cx="8635039" cy="1051792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8000" b="1" dirty="0">
                <a:solidFill>
                  <a:srgbClr val="FF0000"/>
                </a:solidFill>
              </a:rPr>
              <a:t>Warning Schools</a:t>
            </a:r>
          </a:p>
          <a:p>
            <a:pPr marL="285750" indent="-285750">
              <a:buClrTx/>
            </a:pPr>
            <a:r>
              <a:rPr lang="en-US" sz="6400" dirty="0"/>
              <a:t>Schools with subgroups performing at or below the performance of Priority schools.</a:t>
            </a:r>
          </a:p>
          <a:p>
            <a:pPr indent="0">
              <a:buNone/>
            </a:pPr>
            <a:r>
              <a:rPr lang="en-US" sz="6400" dirty="0">
                <a:solidFill>
                  <a:srgbClr val="00B0F0"/>
                </a:solidFill>
              </a:rPr>
              <a:t>Calculated from 2017-2018 data ONLY.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49725-DE40-44A1-B03A-4080C336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D7454F-76CA-4A40-BD1D-6465821295C9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5B231-D3D0-48B2-B812-CDEF9DEDF546}"/>
              </a:ext>
            </a:extLst>
          </p:cNvPr>
          <p:cNvSpPr txBox="1"/>
          <p:nvPr/>
        </p:nvSpPr>
        <p:spPr>
          <a:xfrm>
            <a:off x="224288" y="304855"/>
            <a:ext cx="863504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Priority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CRITERIA 1</a:t>
            </a:r>
            <a:r>
              <a:rPr lang="en-US" sz="1600" dirty="0"/>
              <a:t>: Schools with a four-year graduation rate of 67 percent or lower;</a:t>
            </a:r>
          </a:p>
          <a:p>
            <a:r>
              <a:rPr lang="en-US" sz="1600" dirty="0"/>
              <a:t>	</a:t>
            </a:r>
            <a:r>
              <a:rPr lang="en-US" sz="1600" b="1" dirty="0">
                <a:solidFill>
                  <a:srgbClr val="FF0000"/>
                </a:solidFill>
              </a:rPr>
              <a:t>OR</a:t>
            </a:r>
            <a:endParaRPr lang="en-US" sz="16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CRITERIA 2</a:t>
            </a:r>
            <a:r>
              <a:rPr lang="en-US" sz="1600" dirty="0"/>
              <a:t>: Lowest-performing schools using the report card’s overall grade methodology;</a:t>
            </a:r>
          </a:p>
          <a:p>
            <a:r>
              <a:rPr lang="en-US" sz="1600" dirty="0"/>
              <a:t>	</a:t>
            </a:r>
            <a:r>
              <a:rPr lang="en-US" sz="1600" b="1" dirty="0">
                <a:solidFill>
                  <a:srgbClr val="FF0000"/>
                </a:solidFill>
              </a:rPr>
              <a:t>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CRITERIA 3</a:t>
            </a:r>
            <a:r>
              <a:rPr lang="en-US" sz="1600" dirty="0"/>
              <a:t>: Failure to improve subgroup performance over the three-year identification period.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ED6B8-FABC-414F-8B4A-7F20F350332F}"/>
              </a:ext>
            </a:extLst>
          </p:cNvPr>
          <p:cNvSpPr txBox="1"/>
          <p:nvPr/>
        </p:nvSpPr>
        <p:spPr>
          <a:xfrm>
            <a:off x="224288" y="2035834"/>
            <a:ext cx="863503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</a:rPr>
              <a:t>Focus Schools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CRITERIA 1</a:t>
            </a:r>
            <a:r>
              <a:rPr lang="en-US" sz="1600" dirty="0">
                <a:solidFill>
                  <a:prstClr val="black"/>
                </a:solidFill>
              </a:rPr>
              <a:t>: Schools with subgroups performing at or below the performance of Priority Schools;</a:t>
            </a:r>
          </a:p>
          <a:p>
            <a:pPr lvl="0"/>
            <a:r>
              <a:rPr lang="en-US" sz="1600" dirty="0">
                <a:solidFill>
                  <a:prstClr val="black"/>
                </a:solidFill>
              </a:rPr>
              <a:t>	</a:t>
            </a:r>
            <a:r>
              <a:rPr lang="en-US" sz="1600" b="1" dirty="0">
                <a:solidFill>
                  <a:srgbClr val="FF0000"/>
                </a:solidFill>
              </a:rPr>
              <a:t>OR</a:t>
            </a:r>
            <a:endParaRPr lang="en-US" sz="1600" dirty="0">
              <a:solidFill>
                <a:srgbClr val="FF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CRITERIA 2</a:t>
            </a:r>
            <a:r>
              <a:rPr lang="en-US" sz="1600" dirty="0">
                <a:solidFill>
                  <a:prstClr val="black"/>
                </a:solidFill>
              </a:rPr>
              <a:t>: Schools’ subgroups performing below in the bottom 30 percent </a:t>
            </a:r>
            <a:r>
              <a:rPr lang="en-US" sz="1600" u="sng" dirty="0">
                <a:solidFill>
                  <a:prstClr val="black"/>
                </a:solidFill>
              </a:rPr>
              <a:t>and</a:t>
            </a:r>
            <a:r>
              <a:rPr lang="en-US" sz="1600" dirty="0">
                <a:solidFill>
                  <a:prstClr val="black"/>
                </a:solidFill>
              </a:rPr>
              <a:t> had low performance on the Gap Closing component.</a:t>
            </a:r>
          </a:p>
          <a:p>
            <a:pPr lvl="0"/>
            <a:endParaRPr lang="en-US" sz="8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srgbClr val="00B0F0"/>
                </a:solidFill>
              </a:rPr>
              <a:t>Calculated from 2016-2017 AND 2017-2018 data.</a:t>
            </a:r>
          </a:p>
        </p:txBody>
      </p:sp>
    </p:spTree>
    <p:extLst>
      <p:ext uri="{BB962C8B-B14F-4D97-AF65-F5344CB8AC3E}">
        <p14:creationId xmlns:p14="http://schemas.microsoft.com/office/powerpoint/2010/main" val="289115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B15C-1ADA-424C-AEDE-4C7ABBD27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+mn-lt"/>
              </a:rPr>
              <a:t>Exit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F2157-96B8-4B43-9EAE-1928CB2FD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7956"/>
            <a:ext cx="7886700" cy="3039002"/>
          </a:xfr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1800" b="1" dirty="0">
                <a:solidFill>
                  <a:srgbClr val="FF0000"/>
                </a:solidFill>
              </a:rPr>
              <a:t>Priority</a:t>
            </a:r>
          </a:p>
          <a:p>
            <a:pPr lvl="1">
              <a:buClrTx/>
            </a:pPr>
            <a:r>
              <a:rPr lang="en-US" sz="1800" b="1" dirty="0"/>
              <a:t>School performance is higher than the lowest 5 percent of schools as determined by the overall report card grade for </a:t>
            </a:r>
            <a:r>
              <a:rPr lang="en-US" sz="1800" b="1" u="sng" dirty="0"/>
              <a:t>two consecutive years</a:t>
            </a:r>
            <a:r>
              <a:rPr lang="en-US" sz="1800" b="1" dirty="0"/>
              <a:t>;</a:t>
            </a:r>
          </a:p>
          <a:p>
            <a:pPr lvl="1">
              <a:buClrTx/>
            </a:pPr>
            <a:r>
              <a:rPr lang="en-US" sz="1800" b="1" dirty="0"/>
              <a:t>The school earns a four-year graduation rate of better than 67 percent for </a:t>
            </a:r>
            <a:r>
              <a:rPr lang="en-US" sz="1800" b="1" u="sng" dirty="0"/>
              <a:t>two consecutive school years</a:t>
            </a:r>
            <a:r>
              <a:rPr lang="en-US" sz="1800" b="1" dirty="0"/>
              <a:t>; and</a:t>
            </a:r>
          </a:p>
          <a:p>
            <a:pPr lvl="1">
              <a:buClrTx/>
            </a:pPr>
            <a:r>
              <a:rPr lang="en-US" sz="1800" b="1" dirty="0"/>
              <a:t>No student subgroups are performing at a level similar to the lowest 5 percent of schools (based on individual subgroup performance).</a:t>
            </a:r>
          </a:p>
          <a:p>
            <a:pPr lvl="1">
              <a:buClrTx/>
            </a:pPr>
            <a:endParaRPr lang="en-US" sz="1800" b="1" dirty="0"/>
          </a:p>
          <a:p>
            <a:pPr>
              <a:buClrTx/>
            </a:pPr>
            <a:r>
              <a:rPr lang="en-US" sz="1800" b="1" dirty="0">
                <a:solidFill>
                  <a:srgbClr val="FF0000"/>
                </a:solidFill>
              </a:rPr>
              <a:t>Focus and Warning</a:t>
            </a:r>
          </a:p>
          <a:p>
            <a:pPr lvl="1">
              <a:buClrTx/>
            </a:pPr>
            <a:r>
              <a:rPr lang="en-US" sz="1800" b="1" dirty="0"/>
              <a:t>The school or district earns an </a:t>
            </a:r>
            <a:r>
              <a:rPr lang="en-US" sz="1800" b="1" u="sng" dirty="0"/>
              <a:t>overall</a:t>
            </a:r>
            <a:r>
              <a:rPr lang="en-US" sz="1800" b="1" dirty="0"/>
              <a:t> grade of C or better as determined by the report card grade and earns a C or better for </a:t>
            </a:r>
            <a:r>
              <a:rPr lang="en-US" sz="1800" b="1" u="sng" dirty="0"/>
              <a:t>Gap Closing</a:t>
            </a:r>
            <a:r>
              <a:rPr lang="en-US" sz="1800" b="1" dirty="0"/>
              <a:t>; and</a:t>
            </a:r>
          </a:p>
          <a:p>
            <a:pPr lvl="1">
              <a:buClrTx/>
            </a:pPr>
            <a:r>
              <a:rPr lang="en-US" sz="1800" b="1" dirty="0"/>
              <a:t>The school meets subgroup performance goals per state requirements.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71091-D5BD-4B80-BE68-C9CE72C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D7454F-76CA-4A40-BD1D-6465821295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5B57D-6E25-40F4-A285-EB6632AB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8" y="4667871"/>
            <a:ext cx="1279663" cy="27384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ABEE9-8004-4FE7-B278-E3BB049C6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416" y="201785"/>
            <a:ext cx="4839400" cy="4767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469C8-3A1F-4D6F-BBEE-2F48E22F2CBA}"/>
              </a:ext>
            </a:extLst>
          </p:cNvPr>
          <p:cNvSpPr txBox="1"/>
          <p:nvPr/>
        </p:nvSpPr>
        <p:spPr>
          <a:xfrm>
            <a:off x="315885" y="261646"/>
            <a:ext cx="3616036" cy="4647426"/>
          </a:xfrm>
          <a:prstGeom prst="rect">
            <a:avLst/>
          </a:prstGeom>
          <a:solidFill>
            <a:srgbClr val="5F5F5F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State Support Team (SST) Partners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3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290945" y="1171439"/>
            <a:ext cx="8562109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Why should we do this</a:t>
            </a:r>
            <a:r>
              <a:rPr lang="en" sz="5400" b="1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5400" b="1" i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31D91-1171-4B8F-8264-1EFBCA283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04" y="1111906"/>
            <a:ext cx="1614679" cy="1465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63C1C6-1F32-43A1-9247-53D2912DF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241" y="1171439"/>
            <a:ext cx="1688738" cy="1493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5E051-45E6-4630-B447-A0F495C69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88" y="3138816"/>
            <a:ext cx="1639695" cy="1479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172948-3B88-4D94-B313-01B30712A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129" y="2812262"/>
            <a:ext cx="1062961" cy="1953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3C95C3-DA34-4E39-B267-A10003188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648" y="1763856"/>
            <a:ext cx="4310702" cy="19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2005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D91D7EA769F46929A916E631BCE76" ma:contentTypeVersion="11" ma:contentTypeDescription="Create a new document." ma:contentTypeScope="" ma:versionID="385f11bdb59cba44983e53375fe4c96f">
  <xsd:schema xmlns:xsd="http://www.w3.org/2001/XMLSchema" xmlns:xs="http://www.w3.org/2001/XMLSchema" xmlns:p="http://schemas.microsoft.com/office/2006/metadata/properties" xmlns:ns3="c3f00b50-b78c-44ed-94d3-5e865af0f5aa" xmlns:ns4="9786901a-8178-4038-997a-b5702bfb0a64" targetNamespace="http://schemas.microsoft.com/office/2006/metadata/properties" ma:root="true" ma:fieldsID="c94919e6e251f26fe5e414a9f1b2b806" ns3:_="" ns4:_="">
    <xsd:import namespace="c3f00b50-b78c-44ed-94d3-5e865af0f5aa"/>
    <xsd:import namespace="9786901a-8178-4038-997a-b5702bfb0a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00b50-b78c-44ed-94d3-5e865af0f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6901a-8178-4038-997a-b5702bfb0a6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13E069-8432-4082-9781-5E8EAD7558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6D18C5-EFF1-43DC-9313-D1A523166D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915389-CD3F-49BF-90E8-0CAFFC1F2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f00b50-b78c-44ed-94d3-5e865af0f5aa"/>
    <ds:schemaRef ds:uri="9786901a-8178-4038-997a-b5702bfb0a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1011</Words>
  <Application>Microsoft Macintosh PowerPoint</Application>
  <PresentationFormat>On-screen Show (16:9)</PresentationFormat>
  <Paragraphs>191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Cambria</vt:lpstr>
      <vt:lpstr>Corbel</vt:lpstr>
      <vt:lpstr>Wingdings</vt:lpstr>
      <vt:lpstr>Basis</vt:lpstr>
      <vt:lpstr>  District Leadership Team  </vt:lpstr>
      <vt:lpstr>2019-2020 DLT Members</vt:lpstr>
      <vt:lpstr>PowerPoint Presentation</vt:lpstr>
      <vt:lpstr>What is this? </vt:lpstr>
      <vt:lpstr>Priority, Focus and Warning Schools</vt:lpstr>
      <vt:lpstr>PowerPoint Presentation</vt:lpstr>
      <vt:lpstr>Exit Criteria</vt:lpstr>
      <vt:lpstr>PowerPoint Presentation</vt:lpstr>
      <vt:lpstr>Why should we do this?  </vt:lpstr>
      <vt:lpstr>Professional Learning Communities</vt:lpstr>
      <vt:lpstr>How will we do this? </vt:lpstr>
      <vt:lpstr>PowerPoint Presentation</vt:lpstr>
      <vt:lpstr>PowerPoint Presentation</vt:lpstr>
      <vt:lpstr>Quality Improvement</vt:lpstr>
      <vt:lpstr>The PDSA Process</vt:lpstr>
      <vt:lpstr>CPS Key Driver Diagram (KDD)</vt:lpstr>
      <vt:lpstr>One Plan</vt:lpstr>
      <vt:lpstr>ILT and TBT Work </vt:lpstr>
      <vt:lpstr>What is the role of the DLT in CPS? </vt:lpstr>
      <vt:lpstr>District Leadership Team</vt:lpstr>
      <vt:lpstr>Communication </vt:lpstr>
      <vt:lpstr>What will the DLT do with the information?  </vt:lpstr>
      <vt:lpstr>DLT Review Dates </vt:lpstr>
      <vt:lpstr>DLT Feedback and Support   A slide will be added to the end of each school’s One Plan with this table.</vt:lpstr>
      <vt:lpstr>The DLT Role: Transparency and Support  </vt:lpstr>
      <vt:lpstr>What this is not . . . .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District Leadership Team  </dc:title>
  <dc:creator>Joanna Sears</dc:creator>
  <cp:lastModifiedBy>Kelly Singleton</cp:lastModifiedBy>
  <cp:revision>18</cp:revision>
  <dcterms:created xsi:type="dcterms:W3CDTF">2019-10-08T14:38:35Z</dcterms:created>
  <dcterms:modified xsi:type="dcterms:W3CDTF">2019-10-21T19:57:31Z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0x010100F99D91D7EA769F46929A916E631BCE76</vt:lpwstr>
  </property>
</Properties>
</file>